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BBCA3B-AFCD-4C92-933E-D6CBAD0C56B1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0B0E4328-1148-477C-8937-0F20860FAE33}">
      <dgm:prSet phldrT="[Metin]" custT="1"/>
      <dgm:spPr/>
      <dgm:t>
        <a:bodyPr/>
        <a:lstStyle/>
        <a:p>
          <a:r>
            <a:rPr lang="tr-TR" sz="1800" b="1" dirty="0"/>
            <a:t>1. DÖNEM</a:t>
          </a:r>
        </a:p>
      </dgm:t>
    </dgm:pt>
    <dgm:pt modelId="{58CFDD2E-A1F0-4A34-B701-4D36B39687DF}" type="parTrans" cxnId="{DE674AE8-A19F-4EAA-844F-91207C6D32E0}">
      <dgm:prSet/>
      <dgm:spPr/>
      <dgm:t>
        <a:bodyPr/>
        <a:lstStyle/>
        <a:p>
          <a:endParaRPr lang="tr-TR"/>
        </a:p>
      </dgm:t>
    </dgm:pt>
    <dgm:pt modelId="{4E79E158-A8B7-42F9-A06B-D1D08D0C7382}" type="sibTrans" cxnId="{DE674AE8-A19F-4EAA-844F-91207C6D32E0}">
      <dgm:prSet/>
      <dgm:spPr/>
      <dgm:t>
        <a:bodyPr/>
        <a:lstStyle/>
        <a:p>
          <a:endParaRPr lang="tr-TR"/>
        </a:p>
      </dgm:t>
    </dgm:pt>
    <dgm:pt modelId="{3CF6198F-7050-48EB-85AE-9D7A48AAC588}">
      <dgm:prSet phldrT="[Metin]" custT="1"/>
      <dgm:spPr/>
      <dgm:t>
        <a:bodyPr/>
        <a:lstStyle/>
        <a:p>
          <a:r>
            <a:rPr lang="tr-TR" sz="1800" b="1" dirty="0"/>
            <a:t>2. DÖNEM</a:t>
          </a:r>
        </a:p>
      </dgm:t>
    </dgm:pt>
    <dgm:pt modelId="{271789A6-586A-451D-866D-3FD724CA5783}" type="parTrans" cxnId="{32FAB7BF-0C50-44D2-9C40-3FEE39791F0E}">
      <dgm:prSet/>
      <dgm:spPr/>
      <dgm:t>
        <a:bodyPr/>
        <a:lstStyle/>
        <a:p>
          <a:endParaRPr lang="tr-TR"/>
        </a:p>
      </dgm:t>
    </dgm:pt>
    <dgm:pt modelId="{1CF37614-44B2-4196-86EE-A7E204003C6F}" type="sibTrans" cxnId="{32FAB7BF-0C50-44D2-9C40-3FEE39791F0E}">
      <dgm:prSet/>
      <dgm:spPr/>
      <dgm:t>
        <a:bodyPr/>
        <a:lstStyle/>
        <a:p>
          <a:endParaRPr lang="tr-TR"/>
        </a:p>
      </dgm:t>
    </dgm:pt>
    <dgm:pt modelId="{0266AB4E-E297-4923-BACD-978F373F7F93}">
      <dgm:prSet phldrT="[Metin]" custT="1"/>
      <dgm:spPr/>
      <dgm:t>
        <a:bodyPr/>
        <a:lstStyle/>
        <a:p>
          <a:r>
            <a:rPr lang="tr-TR" sz="1800" b="1" dirty="0"/>
            <a:t>3. DÖNEM</a:t>
          </a:r>
        </a:p>
      </dgm:t>
    </dgm:pt>
    <dgm:pt modelId="{E7F70BAE-BAE3-4338-BFFC-F97CF80CC144}" type="parTrans" cxnId="{400E7B2C-E089-408C-831F-04D1A1806197}">
      <dgm:prSet/>
      <dgm:spPr/>
      <dgm:t>
        <a:bodyPr/>
        <a:lstStyle/>
        <a:p>
          <a:endParaRPr lang="tr-TR"/>
        </a:p>
      </dgm:t>
    </dgm:pt>
    <dgm:pt modelId="{659EAD02-CBCA-492B-9325-8509D0AA85AB}" type="sibTrans" cxnId="{400E7B2C-E089-408C-831F-04D1A1806197}">
      <dgm:prSet/>
      <dgm:spPr/>
      <dgm:t>
        <a:bodyPr/>
        <a:lstStyle/>
        <a:p>
          <a:endParaRPr lang="tr-TR"/>
        </a:p>
      </dgm:t>
    </dgm:pt>
    <dgm:pt modelId="{09667AD7-C754-470F-A145-EDDE14B4A94F}" type="pres">
      <dgm:prSet presAssocID="{31BBCA3B-AFCD-4C92-933E-D6CBAD0C56B1}" presName="CompostProcess" presStyleCnt="0">
        <dgm:presLayoutVars>
          <dgm:dir/>
          <dgm:resizeHandles val="exact"/>
        </dgm:presLayoutVars>
      </dgm:prSet>
      <dgm:spPr/>
    </dgm:pt>
    <dgm:pt modelId="{93906BED-3A88-45A1-80CE-DE8917318EAA}" type="pres">
      <dgm:prSet presAssocID="{31BBCA3B-AFCD-4C92-933E-D6CBAD0C56B1}" presName="arrow" presStyleLbl="bgShp" presStyleIdx="0" presStyleCnt="1" custLinFactNeighborX="0" custLinFactNeighborY="15266"/>
      <dgm:spPr/>
    </dgm:pt>
    <dgm:pt modelId="{0BFC0CCF-066F-4A11-8CCA-92EDA48E4755}" type="pres">
      <dgm:prSet presAssocID="{31BBCA3B-AFCD-4C92-933E-D6CBAD0C56B1}" presName="linearProcess" presStyleCnt="0"/>
      <dgm:spPr/>
    </dgm:pt>
    <dgm:pt modelId="{EFD980FA-F26A-4BA2-B49F-D051E0DCFC6F}" type="pres">
      <dgm:prSet presAssocID="{0B0E4328-1148-477C-8937-0F20860FAE3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CDE6BF1-38FB-436F-83C6-5D8C20F2FCC5}" type="pres">
      <dgm:prSet presAssocID="{4E79E158-A8B7-42F9-A06B-D1D08D0C7382}" presName="sibTrans" presStyleCnt="0"/>
      <dgm:spPr/>
    </dgm:pt>
    <dgm:pt modelId="{62BE77A8-CEC9-452C-B2DD-CFD996251E6F}" type="pres">
      <dgm:prSet presAssocID="{3CF6198F-7050-48EB-85AE-9D7A48AAC58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5D936D1-4E9F-48B0-A4FB-87C8289426CD}" type="pres">
      <dgm:prSet presAssocID="{1CF37614-44B2-4196-86EE-A7E204003C6F}" presName="sibTrans" presStyleCnt="0"/>
      <dgm:spPr/>
    </dgm:pt>
    <dgm:pt modelId="{A8EB89C5-3CA9-43AF-B8DB-EC330886D3BA}" type="pres">
      <dgm:prSet presAssocID="{0266AB4E-E297-4923-BACD-978F373F7F9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2FAB7BF-0C50-44D2-9C40-3FEE39791F0E}" srcId="{31BBCA3B-AFCD-4C92-933E-D6CBAD0C56B1}" destId="{3CF6198F-7050-48EB-85AE-9D7A48AAC588}" srcOrd="1" destOrd="0" parTransId="{271789A6-586A-451D-866D-3FD724CA5783}" sibTransId="{1CF37614-44B2-4196-86EE-A7E204003C6F}"/>
    <dgm:cxn modelId="{DE674AE8-A19F-4EAA-844F-91207C6D32E0}" srcId="{31BBCA3B-AFCD-4C92-933E-D6CBAD0C56B1}" destId="{0B0E4328-1148-477C-8937-0F20860FAE33}" srcOrd="0" destOrd="0" parTransId="{58CFDD2E-A1F0-4A34-B701-4D36B39687DF}" sibTransId="{4E79E158-A8B7-42F9-A06B-D1D08D0C7382}"/>
    <dgm:cxn modelId="{6838B853-8F63-4EE5-A0DC-31341E9D0D52}" type="presOf" srcId="{0266AB4E-E297-4923-BACD-978F373F7F93}" destId="{A8EB89C5-3CA9-43AF-B8DB-EC330886D3BA}" srcOrd="0" destOrd="0" presId="urn:microsoft.com/office/officeart/2005/8/layout/hProcess9"/>
    <dgm:cxn modelId="{6DE9A483-B71E-46B3-8951-9B442F0B5AF7}" type="presOf" srcId="{0B0E4328-1148-477C-8937-0F20860FAE33}" destId="{EFD980FA-F26A-4BA2-B49F-D051E0DCFC6F}" srcOrd="0" destOrd="0" presId="urn:microsoft.com/office/officeart/2005/8/layout/hProcess9"/>
    <dgm:cxn modelId="{081F75F4-8B2D-4AA3-830C-5F0BEA2A6664}" type="presOf" srcId="{3CF6198F-7050-48EB-85AE-9D7A48AAC588}" destId="{62BE77A8-CEC9-452C-B2DD-CFD996251E6F}" srcOrd="0" destOrd="0" presId="urn:microsoft.com/office/officeart/2005/8/layout/hProcess9"/>
    <dgm:cxn modelId="{4A5948ED-E0FB-44DD-982D-978426AB03F6}" type="presOf" srcId="{31BBCA3B-AFCD-4C92-933E-D6CBAD0C56B1}" destId="{09667AD7-C754-470F-A145-EDDE14B4A94F}" srcOrd="0" destOrd="0" presId="urn:microsoft.com/office/officeart/2005/8/layout/hProcess9"/>
    <dgm:cxn modelId="{400E7B2C-E089-408C-831F-04D1A1806197}" srcId="{31BBCA3B-AFCD-4C92-933E-D6CBAD0C56B1}" destId="{0266AB4E-E297-4923-BACD-978F373F7F93}" srcOrd="2" destOrd="0" parTransId="{E7F70BAE-BAE3-4338-BFFC-F97CF80CC144}" sibTransId="{659EAD02-CBCA-492B-9325-8509D0AA85AB}"/>
    <dgm:cxn modelId="{BBB01759-1234-4394-8BC3-895A30BE71E1}" type="presParOf" srcId="{09667AD7-C754-470F-A145-EDDE14B4A94F}" destId="{93906BED-3A88-45A1-80CE-DE8917318EAA}" srcOrd="0" destOrd="0" presId="urn:microsoft.com/office/officeart/2005/8/layout/hProcess9"/>
    <dgm:cxn modelId="{C2EA35FB-C550-447E-A796-D2E02083C796}" type="presParOf" srcId="{09667AD7-C754-470F-A145-EDDE14B4A94F}" destId="{0BFC0CCF-066F-4A11-8CCA-92EDA48E4755}" srcOrd="1" destOrd="0" presId="urn:microsoft.com/office/officeart/2005/8/layout/hProcess9"/>
    <dgm:cxn modelId="{914AFB48-4F60-4BF7-815D-4C1DDAF7F9AE}" type="presParOf" srcId="{0BFC0CCF-066F-4A11-8CCA-92EDA48E4755}" destId="{EFD980FA-F26A-4BA2-B49F-D051E0DCFC6F}" srcOrd="0" destOrd="0" presId="urn:microsoft.com/office/officeart/2005/8/layout/hProcess9"/>
    <dgm:cxn modelId="{E5A6B4C1-F6A7-4104-A892-FC511A8B78BD}" type="presParOf" srcId="{0BFC0CCF-066F-4A11-8CCA-92EDA48E4755}" destId="{ECDE6BF1-38FB-436F-83C6-5D8C20F2FCC5}" srcOrd="1" destOrd="0" presId="urn:microsoft.com/office/officeart/2005/8/layout/hProcess9"/>
    <dgm:cxn modelId="{4EA0F4B2-8FD6-4262-BFB3-B3A016136334}" type="presParOf" srcId="{0BFC0CCF-066F-4A11-8CCA-92EDA48E4755}" destId="{62BE77A8-CEC9-452C-B2DD-CFD996251E6F}" srcOrd="2" destOrd="0" presId="urn:microsoft.com/office/officeart/2005/8/layout/hProcess9"/>
    <dgm:cxn modelId="{1BC6362B-FF8D-403F-B8D7-5AFE5EA03DF6}" type="presParOf" srcId="{0BFC0CCF-066F-4A11-8CCA-92EDA48E4755}" destId="{F5D936D1-4E9F-48B0-A4FB-87C8289426CD}" srcOrd="3" destOrd="0" presId="urn:microsoft.com/office/officeart/2005/8/layout/hProcess9"/>
    <dgm:cxn modelId="{BB0BCDE8-BE77-43DC-9FD3-19CB6962B99D}" type="presParOf" srcId="{0BFC0CCF-066F-4A11-8CCA-92EDA48E4755}" destId="{A8EB89C5-3CA9-43AF-B8DB-EC330886D3B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06BED-3A88-45A1-80CE-DE8917318EAA}">
      <dsp:nvSpPr>
        <dsp:cNvPr id="0" name=""/>
        <dsp:cNvSpPr/>
      </dsp:nvSpPr>
      <dsp:spPr>
        <a:xfrm>
          <a:off x="761507" y="0"/>
          <a:ext cx="8630418" cy="670559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D980FA-F26A-4BA2-B49F-D051E0DCFC6F}">
      <dsp:nvSpPr>
        <dsp:cNvPr id="0" name=""/>
        <dsp:cNvSpPr/>
      </dsp:nvSpPr>
      <dsp:spPr>
        <a:xfrm>
          <a:off x="0" y="201167"/>
          <a:ext cx="3046030" cy="2682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/>
            <a:t>1. DÖNEM</a:t>
          </a:r>
        </a:p>
      </dsp:txBody>
      <dsp:txXfrm>
        <a:off x="13094" y="214261"/>
        <a:ext cx="3019842" cy="242036"/>
      </dsp:txXfrm>
    </dsp:sp>
    <dsp:sp modelId="{62BE77A8-CEC9-452C-B2DD-CFD996251E6F}">
      <dsp:nvSpPr>
        <dsp:cNvPr id="0" name=""/>
        <dsp:cNvSpPr/>
      </dsp:nvSpPr>
      <dsp:spPr>
        <a:xfrm>
          <a:off x="3553701" y="201167"/>
          <a:ext cx="3046030" cy="26822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/>
            <a:t>2. DÖNEM</a:t>
          </a:r>
        </a:p>
      </dsp:txBody>
      <dsp:txXfrm>
        <a:off x="3566795" y="214261"/>
        <a:ext cx="3019842" cy="242036"/>
      </dsp:txXfrm>
    </dsp:sp>
    <dsp:sp modelId="{A8EB89C5-3CA9-43AF-B8DB-EC330886D3BA}">
      <dsp:nvSpPr>
        <dsp:cNvPr id="0" name=""/>
        <dsp:cNvSpPr/>
      </dsp:nvSpPr>
      <dsp:spPr>
        <a:xfrm>
          <a:off x="7107403" y="201167"/>
          <a:ext cx="3046030" cy="26822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/>
            <a:t>3. DÖNEM</a:t>
          </a:r>
        </a:p>
      </dsp:txBody>
      <dsp:txXfrm>
        <a:off x="7120497" y="214261"/>
        <a:ext cx="3019842" cy="242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3C33AF-986A-44FB-AA71-C5C770965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B2B74AA-6778-49B6-B047-1B6FE91FE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95A3DDC-2EF3-4893-ACCC-4DF6A862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E72CB4D-56E9-4C92-AA75-B9672DFC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849C27D-8B15-46B6-BC36-4529DF93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35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80BC64-105B-4D69-89EE-7FAEB16B6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97DC922-9F63-4279-8D33-C0D573789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A910BC3-9B84-4BD1-951E-1E07ABF5C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7547D1B-B06C-46C5-AB90-82C5378EE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C4D9DE4-818C-4BBD-88E0-8018A2361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01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EC95F09-4459-4C29-A58D-8A4907D27E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5918A1F-FEF8-40AB-9B50-519B995FD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68FC3B4-4F16-4CC3-AE90-21CAE8714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5CEE770-D618-439E-A39A-F5100CB3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FE0C3A-400B-4D82-AE3B-8A5BCA3C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72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3E2989-1B96-4F12-88C8-051D8BC6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1A53A5-89F5-4D78-A3BC-425A80D04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31E0A21-70A6-4D11-9E3F-20D40111D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4973AE1-5B54-4914-A580-47C0EC4CF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2F37BAC-9647-4E77-8362-CF70C2153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067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E1E823-1C46-4C48-898A-4C6B20844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5F0DDA3-4626-4072-A687-854A69EBF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609CE6-747B-4E35-BC82-238CB9D3B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128D814-03CD-4CDB-B3ED-DDA727824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937BADA-606F-4D22-87F9-67131B22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367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CCFEF3-1E80-4C73-BEB7-C1C4BCDAC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7E1EE1-2C32-43F0-BBC2-0ABFA7115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E333CC5-67E1-431E-9EE8-711839C8B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2E24635-5F2C-4772-AB42-13D5AFC75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3A3A416-4172-4055-8854-34F39B70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9AD641C-AB3C-4304-955C-BB91EC94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88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7D1CA3-21B7-4C06-BB9C-F686F7579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CDE69F2-9CE3-4F8C-AA25-D43B857CA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D243C77-141F-4A8A-A673-90BFD9E15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1AF5AD5-D505-49F1-BDE1-1A89C46F8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9F7F853-44C3-491C-9B70-1A6DB5E78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31D1EA6-5A40-4477-99C2-C1C895E47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0077EF3-E70E-43D6-A7CD-965FBC46C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1D00829-1D7A-48B3-A1B5-92EB6CB8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895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EF8BA4-DB1C-43D3-B1C9-47796D581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0F5DC4A-ED84-4A1D-B982-D59B7D962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155255A-2E6D-4727-9C87-919B8E4ED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5394DF8-892E-49EC-B76B-A3A0DC77F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3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A403A82-FE8A-48DD-81F1-C37B36C12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C0B4E59-8D54-4997-AC6F-3F5716003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8760CC7-6197-41EA-805B-5DC1D28B8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091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0BBACA-9BFE-46AE-999E-A18555D59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BB5CF8-4141-4BC6-B9E9-D9D91D93F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3D77E4F-0003-4A3D-90C2-D5A4C48A2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1FA048-F010-4288-8221-F3C5F97A1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D09B2B9-0AE3-43B2-8700-407E665DA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00B82D9-A3A2-48D2-B35B-B6A37D55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59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95DB84-3D57-489F-8AA7-0E9E7B29B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E91A502-24BA-47FC-9D3E-843C99E8CA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E5A9A8E-67C3-4CDE-9B6B-0F401C678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9DBBB8B-6EA1-4487-A0BD-1490B7818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0C8-8C60-4494-8263-274ADD8739E2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31DB532-F081-4F35-9303-138EC3FC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07CA3A4-DDB1-47D1-AF1F-83ADCA06F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2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C3BAE46-FB47-4390-87A9-632F8BF2E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7A2C647-97BB-486F-BD56-9E6D30D43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4A21AF6-4645-4EE7-88E0-1BED14E63B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D50C8-8C60-4494-8263-274ADD8739E2}" type="datetimeFigureOut">
              <a:rPr lang="tr-TR" smtClean="0"/>
              <a:t>19.10.2021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E10D7D5-4954-4421-B0C0-4B565BB20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698CF63-A007-4AD2-8EB4-BE597E393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2CA43-3B8A-40AB-8D81-838A4FFCE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48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419EFF-0610-40D6-862F-0337395CE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981" y="126674"/>
            <a:ext cx="9226203" cy="63873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rgbClr val="002060"/>
                </a:solidFill>
              </a:rPr>
              <a:t>LİSANSÜSTÜ EĞİTİM ENSTİTÜSÜ TEZSİZ YÜKSEK LİSANS SÜRECİ</a:t>
            </a:r>
            <a:endParaRPr lang="tr-TR" sz="2800" dirty="0">
              <a:solidFill>
                <a:srgbClr val="002060"/>
              </a:solidFill>
            </a:endParaRP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00EAFA7-17EC-4A7A-867A-98DDDCB02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674" y="3936919"/>
            <a:ext cx="11731667" cy="1693336"/>
          </a:xfr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tr-TR" sz="1200" b="1" dirty="0">
                <a:solidFill>
                  <a:prstClr val="black"/>
                </a:solidFill>
                <a:latin typeface="Calibri" panose="020F0502020204030204"/>
              </a:rPr>
              <a:t>DÖNEM PROJESİ VE MEZUNİYET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200" dirty="0">
                <a:solidFill>
                  <a:prstClr val="black"/>
                </a:solidFill>
                <a:latin typeface="Calibri" panose="020F0502020204030204"/>
              </a:rPr>
              <a:t>Öğrenci</a:t>
            </a:r>
            <a:r>
              <a:rPr lang="tr-TR" sz="1200" dirty="0">
                <a:solidFill>
                  <a:prstClr val="black"/>
                </a:solidFill>
                <a:latin typeface="Calibri" panose="020F0502020204030204"/>
              </a:rPr>
              <a:t>, dönem projesi </a:t>
            </a:r>
            <a:r>
              <a:rPr lang="tr-TR" sz="1200" dirty="0">
                <a:solidFill>
                  <a:prstClr val="black"/>
                </a:solidFill>
                <a:latin typeface="Calibri" panose="020F0502020204030204"/>
              </a:rPr>
              <a:t>dersini </a:t>
            </a:r>
            <a:r>
              <a:rPr lang="tr-TR" sz="1200" dirty="0">
                <a:solidFill>
                  <a:prstClr val="black"/>
                </a:solidFill>
                <a:latin typeface="Calibri" panose="020F0502020204030204"/>
              </a:rPr>
              <a:t>alındığı </a:t>
            </a:r>
            <a:r>
              <a:rPr lang="tr-TR" sz="1200" dirty="0">
                <a:solidFill>
                  <a:prstClr val="black"/>
                </a:solidFill>
                <a:latin typeface="Calibri" panose="020F0502020204030204"/>
              </a:rPr>
              <a:t>yarıyılda </a:t>
            </a:r>
            <a:r>
              <a:rPr lang="tr-TR" sz="1200" dirty="0" smtClean="0">
                <a:solidFill>
                  <a:prstClr val="black"/>
                </a:solidFill>
              </a:rPr>
              <a:t> </a:t>
            </a:r>
            <a:r>
              <a:rPr lang="tr-TR" sz="1200" dirty="0">
                <a:solidFill>
                  <a:prstClr val="black"/>
                </a:solidFill>
              </a:rPr>
              <a:t>bir proje ve/veya rapor</a:t>
            </a:r>
            <a:r>
              <a:rPr lang="tr-TR" sz="12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tr-TR" sz="1200" dirty="0">
                <a:solidFill>
                  <a:prstClr val="black"/>
                </a:solidFill>
                <a:latin typeface="Calibri" panose="020F0502020204030204"/>
              </a:rPr>
              <a:t>hazırlamalıdır.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200" dirty="0" smtClean="0">
                <a:solidFill>
                  <a:prstClr val="black"/>
                </a:solidFill>
                <a:latin typeface="Calibri" panose="020F0502020204030204"/>
              </a:rPr>
              <a:t>Dönem </a:t>
            </a:r>
            <a:r>
              <a:rPr lang="tr-TR" sz="1200" dirty="0">
                <a:solidFill>
                  <a:prstClr val="black"/>
                </a:solidFill>
                <a:latin typeface="Calibri" panose="020F0502020204030204"/>
              </a:rPr>
              <a:t>projesi Enstitü dönem projesi yazım kılavuzuna göre  </a:t>
            </a:r>
            <a:r>
              <a:rPr lang="tr-TR" sz="1200" dirty="0" smtClean="0">
                <a:solidFill>
                  <a:prstClr val="black"/>
                </a:solidFill>
                <a:latin typeface="Calibri" panose="020F0502020204030204"/>
              </a:rPr>
              <a:t>hazırlanmalıdır</a:t>
            </a:r>
            <a:r>
              <a:rPr lang="tr-TR" sz="1200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200" dirty="0">
                <a:solidFill>
                  <a:prstClr val="black"/>
                </a:solidFill>
                <a:latin typeface="Calibri" panose="020F0502020204030204"/>
              </a:rPr>
              <a:t>Öğrenci hazırladığı </a:t>
            </a:r>
            <a:r>
              <a:rPr lang="tr-TR" sz="1200" dirty="0" smtClean="0">
                <a:solidFill>
                  <a:prstClr val="black"/>
                </a:solidFill>
                <a:latin typeface="Calibri" panose="020F0502020204030204"/>
              </a:rPr>
              <a:t>«Enstitü </a:t>
            </a:r>
            <a:r>
              <a:rPr lang="tr-TR" sz="1200" dirty="0">
                <a:solidFill>
                  <a:prstClr val="black"/>
                </a:solidFill>
                <a:latin typeface="Calibri" panose="020F0502020204030204"/>
              </a:rPr>
              <a:t>dönem </a:t>
            </a:r>
            <a:r>
              <a:rPr lang="tr-TR" sz="1200" dirty="0">
                <a:solidFill>
                  <a:prstClr val="black"/>
                </a:solidFill>
                <a:latin typeface="Calibri" panose="020F0502020204030204"/>
              </a:rPr>
              <a:t>projesi değerlendirme </a:t>
            </a:r>
            <a:r>
              <a:rPr lang="tr-TR" sz="1200" dirty="0" smtClean="0">
                <a:solidFill>
                  <a:prstClr val="black"/>
                </a:solidFill>
                <a:latin typeface="Calibri" panose="020F0502020204030204"/>
              </a:rPr>
              <a:t>formu» </a:t>
            </a:r>
            <a:r>
              <a:rPr lang="tr-TR" sz="1200" dirty="0">
                <a:solidFill>
                  <a:prstClr val="black"/>
                </a:solidFill>
                <a:latin typeface="Calibri" panose="020F0502020204030204"/>
              </a:rPr>
              <a:t>ve </a:t>
            </a:r>
            <a:r>
              <a:rPr lang="tr-TR" sz="1200" dirty="0" smtClean="0">
                <a:solidFill>
                  <a:prstClr val="black"/>
                </a:solidFill>
                <a:latin typeface="Calibri" panose="020F0502020204030204"/>
              </a:rPr>
              <a:t>«ciltlenmiş </a:t>
            </a:r>
            <a:r>
              <a:rPr lang="tr-TR" sz="1200" dirty="0">
                <a:solidFill>
                  <a:prstClr val="black"/>
                </a:solidFill>
                <a:latin typeface="Calibri" panose="020F0502020204030204"/>
              </a:rPr>
              <a:t>dönem </a:t>
            </a:r>
            <a:r>
              <a:rPr lang="tr-TR" sz="1200" dirty="0" smtClean="0">
                <a:solidFill>
                  <a:prstClr val="black"/>
                </a:solidFill>
                <a:latin typeface="Calibri" panose="020F0502020204030204"/>
              </a:rPr>
              <a:t>projesi» </a:t>
            </a:r>
            <a:r>
              <a:rPr lang="tr-TR" sz="1200" dirty="0">
                <a:solidFill>
                  <a:prstClr val="black"/>
                </a:solidFill>
                <a:latin typeface="Calibri" panose="020F0502020204030204"/>
              </a:rPr>
              <a:t>anabilim dalı kanalı ile enstitüye iletilmelidir. </a:t>
            </a:r>
            <a:endParaRPr lang="tr-TR" sz="12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spcBef>
                <a:spcPts val="0"/>
              </a:spcBef>
              <a:buNone/>
            </a:pPr>
            <a:endParaRPr lang="tr-TR" sz="1200" dirty="0">
              <a:latin typeface="Calibri "/>
            </a:endParaRP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1D25E0E-C6A3-4514-AB26-51C3478AFF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17673" y="2675233"/>
            <a:ext cx="11731668" cy="1127237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200" b="0" dirty="0">
                <a:solidFill>
                  <a:prstClr val="black"/>
                </a:solidFill>
                <a:latin typeface="Calibri" panose="020F0502020204030204"/>
              </a:rPr>
              <a:t>Tezsiz yüksek lisans  </a:t>
            </a:r>
            <a:r>
              <a:rPr lang="tr-TR" sz="1200" b="0" dirty="0">
                <a:solidFill>
                  <a:prstClr val="black"/>
                </a:solidFill>
                <a:latin typeface="Calibri" panose="020F0502020204030204"/>
              </a:rPr>
              <a:t>programından mezun olabilmek için öğrencinin tabi olduğu öğretim planında yer alan zorunlu/seçmeli dersleri başarması ve en az </a:t>
            </a:r>
            <a:r>
              <a:rPr lang="tr-TR" sz="1200" b="0" dirty="0">
                <a:solidFill>
                  <a:prstClr val="black"/>
                </a:solidFill>
                <a:latin typeface="Calibri" panose="020F0502020204030204"/>
              </a:rPr>
              <a:t>90 </a:t>
            </a:r>
            <a:r>
              <a:rPr lang="tr-TR" sz="1200" b="0" dirty="0" err="1">
                <a:solidFill>
                  <a:prstClr val="black"/>
                </a:solidFill>
                <a:latin typeface="Calibri" panose="020F0502020204030204"/>
              </a:rPr>
              <a:t>AKTS’yi</a:t>
            </a:r>
            <a:r>
              <a:rPr lang="tr-TR" sz="1200" b="0" dirty="0">
                <a:solidFill>
                  <a:prstClr val="black"/>
                </a:solidFill>
                <a:latin typeface="Calibri" panose="020F0502020204030204"/>
              </a:rPr>
              <a:t> tamamlaması gereklidir.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200" b="0" dirty="0">
                <a:solidFill>
                  <a:prstClr val="black"/>
                </a:solidFill>
                <a:latin typeface="Calibri" panose="020F0502020204030204"/>
              </a:rPr>
              <a:t>Dönem </a:t>
            </a:r>
            <a:r>
              <a:rPr lang="tr-TR" sz="1200" b="0" dirty="0">
                <a:solidFill>
                  <a:prstClr val="black"/>
                </a:solidFill>
                <a:latin typeface="Calibri" panose="020F0502020204030204"/>
              </a:rPr>
              <a:t>projesi döneminde, danışmanın açtığı «Dönem Projesi» dersi alınmalıdır. 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200" b="0" dirty="0">
                <a:solidFill>
                  <a:prstClr val="black"/>
                </a:solidFill>
                <a:latin typeface="Calibri" panose="020F0502020204030204"/>
              </a:rPr>
              <a:t>Birinci dönemde en fazla 30 AKTS sonraki dönemlerde en fazla 60 AKTS alınabilir</a:t>
            </a:r>
            <a:r>
              <a:rPr lang="tr-TR" sz="1200" b="0" dirty="0" smtClean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lang="tr-TR" sz="1200" b="0" dirty="0">
              <a:solidFill>
                <a:prstClr val="black"/>
              </a:solidFill>
              <a:latin typeface="Calibri" panose="020F0502020204030204"/>
            </a:endParaRP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tr-TR" sz="1200" b="0" dirty="0" smtClea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5A4D11B-8C37-4DB3-BE2E-7AD2303BB5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17675" y="5764704"/>
            <a:ext cx="11731667" cy="671607"/>
          </a:xfr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tr-TR" sz="1200" b="1" dirty="0">
                <a:solidFill>
                  <a:prstClr val="black"/>
                </a:solidFill>
              </a:rPr>
              <a:t>Öğrenci formlarına enstitü web sayfasında bulunan online işlemler menüsünden ulaşabilirsiniz.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tr-TR" sz="1200" b="1" dirty="0">
                <a:solidFill>
                  <a:prstClr val="black"/>
                </a:solidFill>
              </a:rPr>
              <a:t>Doktora süreçleri ile ilgili daha ayrıntılı bilgiye ve </a:t>
            </a:r>
            <a:r>
              <a:rPr lang="tr-TR" sz="1200" b="1" dirty="0" smtClean="0">
                <a:solidFill>
                  <a:prstClr val="black"/>
                </a:solidFill>
              </a:rPr>
              <a:t>programdan ilişik </a:t>
            </a:r>
            <a:r>
              <a:rPr lang="tr-TR" sz="1200" b="1" dirty="0">
                <a:solidFill>
                  <a:prstClr val="black"/>
                </a:solidFill>
              </a:rPr>
              <a:t>kesilmesine neden olan hususlara BAİBÜ Lisansüstü Eğitim-Öğretim Yönetmeliği ulaşabilirsiniz</a:t>
            </a:r>
            <a:r>
              <a:rPr lang="tr-TR" sz="1200" b="1" dirty="0" smtClean="0">
                <a:solidFill>
                  <a:prstClr val="black"/>
                </a:solidFill>
              </a:rPr>
              <a:t>.</a:t>
            </a:r>
            <a:r>
              <a:rPr lang="tr-TR" sz="1600" dirty="0" smtClean="0">
                <a:latin typeface="Calibri "/>
              </a:rPr>
              <a:t>.</a:t>
            </a:r>
            <a:endParaRPr lang="tr-TR" sz="1600" dirty="0">
              <a:latin typeface="Calibri 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62400875-AB85-4D22-882E-F06E0B2A8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67" y="118711"/>
            <a:ext cx="998565" cy="894154"/>
          </a:xfrm>
          <a:prstGeom prst="rect">
            <a:avLst/>
          </a:prstGeom>
        </p:spPr>
      </p:pic>
      <p:graphicFrame>
        <p:nvGraphicFramePr>
          <p:cNvPr id="8" name="Diyagram 7">
            <a:extLst>
              <a:ext uri="{FF2B5EF4-FFF2-40B4-BE49-F238E27FC236}">
                <a16:creationId xmlns:a16="http://schemas.microsoft.com/office/drawing/2014/main" id="{F91BCD1C-94F9-4515-8D2C-ED00535806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6665837"/>
              </p:ext>
            </p:extLst>
          </p:nvPr>
        </p:nvGraphicFramePr>
        <p:xfrm>
          <a:off x="1019283" y="767064"/>
          <a:ext cx="10153434" cy="67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Dikdörtgen 8">
            <a:extLst>
              <a:ext uri="{FF2B5EF4-FFF2-40B4-BE49-F238E27FC236}">
                <a16:creationId xmlns:a16="http://schemas.microsoft.com/office/drawing/2014/main" id="{2ED34F59-FB9C-4F55-8E6F-176FF6F98409}"/>
              </a:ext>
            </a:extLst>
          </p:cNvPr>
          <p:cNvSpPr/>
          <p:nvPr/>
        </p:nvSpPr>
        <p:spPr>
          <a:xfrm>
            <a:off x="1264244" y="1406893"/>
            <a:ext cx="2734322" cy="8657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/>
              <a:t>DERS DÖNEMİ</a:t>
            </a:r>
          </a:p>
          <a:p>
            <a:pPr algn="ctr"/>
            <a:r>
              <a:rPr lang="tr-TR" sz="1400" dirty="0"/>
              <a:t>30 AKTS ders </a:t>
            </a:r>
          </a:p>
          <a:p>
            <a:pPr algn="ctr"/>
            <a:r>
              <a:rPr lang="tr-TR" sz="1400" dirty="0" smtClean="0"/>
              <a:t>Proje danışmanı ataması</a:t>
            </a:r>
          </a:p>
          <a:p>
            <a:pPr algn="ctr"/>
            <a:r>
              <a:rPr lang="tr-TR" sz="1400" dirty="0" smtClean="0"/>
              <a:t>(1. dönemin sonuna kadar)</a:t>
            </a:r>
            <a:r>
              <a:rPr lang="tr-TR" sz="1400" dirty="0" smtClean="0"/>
              <a:t> </a:t>
            </a:r>
            <a:endParaRPr lang="tr-TR" sz="1400" dirty="0"/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B2C295CD-AC21-4E7B-93E1-C44CF813B62F}"/>
              </a:ext>
            </a:extLst>
          </p:cNvPr>
          <p:cNvSpPr/>
          <p:nvPr/>
        </p:nvSpPr>
        <p:spPr>
          <a:xfrm>
            <a:off x="4830933" y="1406894"/>
            <a:ext cx="2627789" cy="8657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>
                <a:solidFill>
                  <a:schemeClr val="bg1"/>
                </a:solidFill>
              </a:rPr>
              <a:t>DERS DÖNEMİ</a:t>
            </a:r>
          </a:p>
          <a:p>
            <a:pPr algn="ctr"/>
            <a:r>
              <a:rPr lang="tr-TR" sz="1400" dirty="0"/>
              <a:t>30 AKTS ders </a:t>
            </a:r>
          </a:p>
          <a:p>
            <a:pPr algn="ctr"/>
            <a:r>
              <a:rPr lang="tr-TR" sz="1400" dirty="0"/>
              <a:t>Dönem projesi konu </a:t>
            </a:r>
            <a:r>
              <a:rPr lang="tr-TR" sz="1400" dirty="0" smtClean="0"/>
              <a:t>önerisi</a:t>
            </a:r>
          </a:p>
          <a:p>
            <a:pPr algn="ctr"/>
            <a:r>
              <a:rPr lang="tr-TR" sz="1400" dirty="0" smtClean="0"/>
              <a:t>(Normal süre sonu)</a:t>
            </a:r>
            <a:endParaRPr lang="tr-TR" sz="1400" dirty="0"/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03534AEA-497B-4D57-966F-4FE5D2FECF21}"/>
              </a:ext>
            </a:extLst>
          </p:cNvPr>
          <p:cNvSpPr/>
          <p:nvPr/>
        </p:nvSpPr>
        <p:spPr>
          <a:xfrm>
            <a:off x="8291089" y="1406892"/>
            <a:ext cx="2533095" cy="86578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/>
              <a:t>DÖNEM PROJESİ</a:t>
            </a:r>
          </a:p>
          <a:p>
            <a:pPr algn="ctr"/>
            <a:r>
              <a:rPr lang="tr-TR" sz="1400" dirty="0"/>
              <a:t>30 AKTS </a:t>
            </a:r>
          </a:p>
          <a:p>
            <a:pPr algn="ctr"/>
            <a:r>
              <a:rPr lang="tr-TR" sz="1400" dirty="0"/>
              <a:t>Dönem projesi </a:t>
            </a:r>
            <a:r>
              <a:rPr lang="tr-TR" sz="1400" dirty="0" smtClean="0"/>
              <a:t>değerlendirme</a:t>
            </a:r>
          </a:p>
          <a:p>
            <a:pPr algn="ctr"/>
            <a:r>
              <a:rPr lang="tr-TR" sz="1400" dirty="0" smtClean="0"/>
              <a:t>(Azami </a:t>
            </a:r>
            <a:r>
              <a:rPr lang="tr-TR" sz="1400" smtClean="0"/>
              <a:t>Süre Sonu)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479807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189</Words>
  <Application>Microsoft Office PowerPoint</Application>
  <PresentationFormat>Geniş ekran</PresentationFormat>
  <Paragraphs>25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</vt:lpstr>
      <vt:lpstr>Calibri Light</vt:lpstr>
      <vt:lpstr>Wingdings</vt:lpstr>
      <vt:lpstr>Office Teması</vt:lpstr>
      <vt:lpstr>LİSANSÜSTÜ EĞİTİM ENSTİTÜSÜ TEZSİZ YÜKSEK LİSANS SÜRECİ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aydin</dc:creator>
  <cp:lastModifiedBy>pc</cp:lastModifiedBy>
  <cp:revision>10</cp:revision>
  <dcterms:created xsi:type="dcterms:W3CDTF">2021-10-14T19:14:43Z</dcterms:created>
  <dcterms:modified xsi:type="dcterms:W3CDTF">2021-10-19T19:32:46Z</dcterms:modified>
</cp:coreProperties>
</file>