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4" r:id="rId3"/>
    <p:sldId id="257" r:id="rId4"/>
    <p:sldId id="258" r:id="rId5"/>
    <p:sldId id="259" r:id="rId6"/>
    <p:sldId id="260" r:id="rId7"/>
    <p:sldId id="263" r:id="rId8"/>
    <p:sldId id="265" r:id="rId9"/>
    <p:sldId id="266" r:id="rId10"/>
    <p:sldId id="262" r:id="rId11"/>
    <p:sldId id="284" r:id="rId12"/>
    <p:sldId id="286" r:id="rId13"/>
    <p:sldId id="283" r:id="rId14"/>
    <p:sldId id="270" r:id="rId15"/>
    <p:sldId id="269"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F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472"/>
  </p:normalViewPr>
  <p:slideViewPr>
    <p:cSldViewPr snapToGrid="0" snapToObjects="1">
      <p:cViewPr varScale="1">
        <p:scale>
          <a:sx n="69" d="100"/>
          <a:sy n="69"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C5106-2D1A-DD43-9C90-BB91655D93E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tr-TR"/>
        </a:p>
      </dgm:t>
    </dgm:pt>
    <dgm:pt modelId="{3FA3AF1B-A9B0-9E42-8501-D89C73E3D733}">
      <dgm:prSet phldrT="[Metin]"/>
      <dgm:spPr/>
      <dgm:t>
        <a:bodyPr/>
        <a:lstStyle/>
        <a:p>
          <a:r>
            <a:rPr lang="tr-TR" dirty="0"/>
            <a:t>Prof. Dr. </a:t>
          </a:r>
          <a:r>
            <a:rPr lang="tr-TR" dirty="0" smtClean="0"/>
            <a:t>İbrahim KÜRTÜL</a:t>
          </a:r>
          <a:endParaRPr lang="tr-TR" dirty="0"/>
        </a:p>
        <a:p>
          <a:r>
            <a:rPr lang="tr-TR" dirty="0"/>
            <a:t>Enstitü Müdürü </a:t>
          </a:r>
        </a:p>
      </dgm:t>
    </dgm:pt>
    <dgm:pt modelId="{3F63BC14-10E1-674C-A21B-A5966E42C82D}" type="parTrans" cxnId="{18B0EEAF-8F05-6847-81D9-5E3220E55E69}">
      <dgm:prSet/>
      <dgm:spPr/>
      <dgm:t>
        <a:bodyPr/>
        <a:lstStyle/>
        <a:p>
          <a:endParaRPr lang="tr-TR"/>
        </a:p>
      </dgm:t>
    </dgm:pt>
    <dgm:pt modelId="{1EA86BAB-862C-4F40-82A9-6146CDEF736C}" type="sibTrans" cxnId="{18B0EEAF-8F05-6847-81D9-5E3220E55E69}">
      <dgm:prSet/>
      <dgm:spPr/>
      <dgm:t>
        <a:bodyPr/>
        <a:lstStyle/>
        <a:p>
          <a:endParaRPr lang="tr-TR"/>
        </a:p>
      </dgm:t>
    </dgm:pt>
    <dgm:pt modelId="{27B22590-4F21-AD49-965A-E71EC5152718}">
      <dgm:prSet phldrT="[Metin]"/>
      <dgm:spPr/>
      <dgm:t>
        <a:bodyPr/>
        <a:lstStyle/>
        <a:p>
          <a:r>
            <a:rPr lang="tr-TR" dirty="0"/>
            <a:t>Doç. Dr. </a:t>
          </a:r>
          <a:r>
            <a:rPr lang="tr-TR" dirty="0" err="1" smtClean="0"/>
            <a:t>Cihagir</a:t>
          </a:r>
          <a:r>
            <a:rPr lang="tr-TR" dirty="0" smtClean="0"/>
            <a:t> KİRAZLI</a:t>
          </a:r>
          <a:endParaRPr lang="tr-TR" dirty="0"/>
        </a:p>
        <a:p>
          <a:r>
            <a:rPr lang="tr-TR" dirty="0"/>
            <a:t>Enstitü Müdür Yardımcısı </a:t>
          </a:r>
        </a:p>
      </dgm:t>
    </dgm:pt>
    <dgm:pt modelId="{C3809420-BDDD-7945-9492-BECE84B29FDD}" type="parTrans" cxnId="{1F8E18D3-7B75-5D43-A209-022AD8A74669}">
      <dgm:prSet/>
      <dgm:spPr/>
      <dgm:t>
        <a:bodyPr/>
        <a:lstStyle/>
        <a:p>
          <a:endParaRPr lang="tr-TR"/>
        </a:p>
      </dgm:t>
    </dgm:pt>
    <dgm:pt modelId="{BA6A7994-EEF7-EB4E-BD92-F0D75DDE00F9}" type="sibTrans" cxnId="{1F8E18D3-7B75-5D43-A209-022AD8A74669}">
      <dgm:prSet/>
      <dgm:spPr/>
      <dgm:t>
        <a:bodyPr/>
        <a:lstStyle/>
        <a:p>
          <a:endParaRPr lang="tr-TR"/>
        </a:p>
      </dgm:t>
    </dgm:pt>
    <dgm:pt modelId="{12EEDF88-5248-9C40-89A7-C3BFA6EB4521}">
      <dgm:prSet phldrT="[Metin]"/>
      <dgm:spPr/>
      <dgm:t>
        <a:bodyPr/>
        <a:lstStyle/>
        <a:p>
          <a:r>
            <a:rPr lang="tr-TR" dirty="0" smtClean="0"/>
            <a:t>Dr. </a:t>
          </a:r>
          <a:r>
            <a:rPr lang="tr-TR" dirty="0" err="1" smtClean="0"/>
            <a:t>Öğr</a:t>
          </a:r>
          <a:r>
            <a:rPr lang="tr-TR" dirty="0" smtClean="0"/>
            <a:t>. Üyesi Hüseyin YAKAR</a:t>
          </a:r>
          <a:endParaRPr lang="tr-TR" dirty="0"/>
        </a:p>
        <a:p>
          <a:r>
            <a:rPr lang="tr-TR" dirty="0"/>
            <a:t> Enstitü Müdür Yardımcısı </a:t>
          </a:r>
        </a:p>
      </dgm:t>
    </dgm:pt>
    <dgm:pt modelId="{0826BEF4-9BD3-E949-9BD9-0E5181E0792D}" type="parTrans" cxnId="{924B131C-61ED-7646-8FB8-6ACA3FF553BB}">
      <dgm:prSet/>
      <dgm:spPr/>
      <dgm:t>
        <a:bodyPr/>
        <a:lstStyle/>
        <a:p>
          <a:endParaRPr lang="tr-TR"/>
        </a:p>
      </dgm:t>
    </dgm:pt>
    <dgm:pt modelId="{7318DAB4-F248-8445-9F3F-96040F63F6A7}" type="sibTrans" cxnId="{924B131C-61ED-7646-8FB8-6ACA3FF553BB}">
      <dgm:prSet/>
      <dgm:spPr/>
      <dgm:t>
        <a:bodyPr/>
        <a:lstStyle/>
        <a:p>
          <a:endParaRPr lang="tr-TR"/>
        </a:p>
      </dgm:t>
    </dgm:pt>
    <dgm:pt modelId="{256F58AE-F05A-4D46-B27F-164F472B36A2}">
      <dgm:prSet/>
      <dgm:spPr/>
      <dgm:t>
        <a:bodyPr/>
        <a:lstStyle/>
        <a:p>
          <a:r>
            <a:rPr lang="tr-TR" dirty="0"/>
            <a:t>Çiler GÜLEN </a:t>
          </a:r>
        </a:p>
        <a:p>
          <a:r>
            <a:rPr lang="tr-TR" dirty="0"/>
            <a:t>Enstitü Sekreteri </a:t>
          </a:r>
        </a:p>
      </dgm:t>
    </dgm:pt>
    <dgm:pt modelId="{ED23B2A2-9763-764C-A7AD-A196C27CDDE2}" type="parTrans" cxnId="{987242FF-B958-9C41-95C9-1734215DF998}">
      <dgm:prSet/>
      <dgm:spPr/>
      <dgm:t>
        <a:bodyPr/>
        <a:lstStyle/>
        <a:p>
          <a:endParaRPr lang="tr-TR"/>
        </a:p>
      </dgm:t>
    </dgm:pt>
    <dgm:pt modelId="{F67BAA00-BF57-E04C-8D47-B32DC0BEE738}" type="sibTrans" cxnId="{987242FF-B958-9C41-95C9-1734215DF998}">
      <dgm:prSet/>
      <dgm:spPr/>
      <dgm:t>
        <a:bodyPr/>
        <a:lstStyle/>
        <a:p>
          <a:endParaRPr lang="tr-TR"/>
        </a:p>
      </dgm:t>
    </dgm:pt>
    <dgm:pt modelId="{2CE71312-8D0E-8D42-80FC-11E200B0276A}" type="pres">
      <dgm:prSet presAssocID="{0D1C5106-2D1A-DD43-9C90-BB91655D93EB}" presName="linear" presStyleCnt="0">
        <dgm:presLayoutVars>
          <dgm:animLvl val="lvl"/>
          <dgm:resizeHandles val="exact"/>
        </dgm:presLayoutVars>
      </dgm:prSet>
      <dgm:spPr/>
      <dgm:t>
        <a:bodyPr/>
        <a:lstStyle/>
        <a:p>
          <a:endParaRPr lang="tr-TR"/>
        </a:p>
      </dgm:t>
    </dgm:pt>
    <dgm:pt modelId="{34418B3A-3591-C04F-921F-C058063FC7E9}" type="pres">
      <dgm:prSet presAssocID="{3FA3AF1B-A9B0-9E42-8501-D89C73E3D733}" presName="parentText" presStyleLbl="node1" presStyleIdx="0" presStyleCnt="4">
        <dgm:presLayoutVars>
          <dgm:chMax val="0"/>
          <dgm:bulletEnabled val="1"/>
        </dgm:presLayoutVars>
      </dgm:prSet>
      <dgm:spPr/>
      <dgm:t>
        <a:bodyPr/>
        <a:lstStyle/>
        <a:p>
          <a:endParaRPr lang="tr-TR"/>
        </a:p>
      </dgm:t>
    </dgm:pt>
    <dgm:pt modelId="{E8702F5F-DA11-5641-AB07-0C7791D30E9D}" type="pres">
      <dgm:prSet presAssocID="{1EA86BAB-862C-4F40-82A9-6146CDEF736C}" presName="spacer" presStyleCnt="0"/>
      <dgm:spPr/>
    </dgm:pt>
    <dgm:pt modelId="{C01477D3-CDF4-6949-8A88-D34DA651A551}" type="pres">
      <dgm:prSet presAssocID="{27B22590-4F21-AD49-965A-E71EC5152718}" presName="parentText" presStyleLbl="node1" presStyleIdx="1" presStyleCnt="4">
        <dgm:presLayoutVars>
          <dgm:chMax val="0"/>
          <dgm:bulletEnabled val="1"/>
        </dgm:presLayoutVars>
      </dgm:prSet>
      <dgm:spPr/>
      <dgm:t>
        <a:bodyPr/>
        <a:lstStyle/>
        <a:p>
          <a:endParaRPr lang="tr-TR"/>
        </a:p>
      </dgm:t>
    </dgm:pt>
    <dgm:pt modelId="{CA26F547-C957-7040-B9A8-D8EF001EFFE4}" type="pres">
      <dgm:prSet presAssocID="{BA6A7994-EEF7-EB4E-BD92-F0D75DDE00F9}" presName="spacer" presStyleCnt="0"/>
      <dgm:spPr/>
    </dgm:pt>
    <dgm:pt modelId="{0593888A-9402-7A40-BBB5-60FEAF0C8F17}" type="pres">
      <dgm:prSet presAssocID="{12EEDF88-5248-9C40-89A7-C3BFA6EB4521}" presName="parentText" presStyleLbl="node1" presStyleIdx="2" presStyleCnt="4">
        <dgm:presLayoutVars>
          <dgm:chMax val="0"/>
          <dgm:bulletEnabled val="1"/>
        </dgm:presLayoutVars>
      </dgm:prSet>
      <dgm:spPr/>
      <dgm:t>
        <a:bodyPr/>
        <a:lstStyle/>
        <a:p>
          <a:endParaRPr lang="tr-TR"/>
        </a:p>
      </dgm:t>
    </dgm:pt>
    <dgm:pt modelId="{A184DC80-52F0-DC4D-B2DF-D1B6C73DD175}" type="pres">
      <dgm:prSet presAssocID="{7318DAB4-F248-8445-9F3F-96040F63F6A7}" presName="spacer" presStyleCnt="0"/>
      <dgm:spPr/>
    </dgm:pt>
    <dgm:pt modelId="{A779E780-3D10-0140-A1C1-A724BF6D621F}" type="pres">
      <dgm:prSet presAssocID="{256F58AE-F05A-4D46-B27F-164F472B36A2}" presName="parentText" presStyleLbl="node1" presStyleIdx="3" presStyleCnt="4">
        <dgm:presLayoutVars>
          <dgm:chMax val="0"/>
          <dgm:bulletEnabled val="1"/>
        </dgm:presLayoutVars>
      </dgm:prSet>
      <dgm:spPr/>
      <dgm:t>
        <a:bodyPr/>
        <a:lstStyle/>
        <a:p>
          <a:endParaRPr lang="tr-TR"/>
        </a:p>
      </dgm:t>
    </dgm:pt>
  </dgm:ptLst>
  <dgm:cxnLst>
    <dgm:cxn modelId="{924B131C-61ED-7646-8FB8-6ACA3FF553BB}" srcId="{0D1C5106-2D1A-DD43-9C90-BB91655D93EB}" destId="{12EEDF88-5248-9C40-89A7-C3BFA6EB4521}" srcOrd="2" destOrd="0" parTransId="{0826BEF4-9BD3-E949-9BD9-0E5181E0792D}" sibTransId="{7318DAB4-F248-8445-9F3F-96040F63F6A7}"/>
    <dgm:cxn modelId="{85EF3295-5CB9-9E4B-8CB6-BEEA3054EBA3}" type="presOf" srcId="{3FA3AF1B-A9B0-9E42-8501-D89C73E3D733}" destId="{34418B3A-3591-C04F-921F-C058063FC7E9}" srcOrd="0" destOrd="0" presId="urn:microsoft.com/office/officeart/2005/8/layout/vList2"/>
    <dgm:cxn modelId="{18B0EEAF-8F05-6847-81D9-5E3220E55E69}" srcId="{0D1C5106-2D1A-DD43-9C90-BB91655D93EB}" destId="{3FA3AF1B-A9B0-9E42-8501-D89C73E3D733}" srcOrd="0" destOrd="0" parTransId="{3F63BC14-10E1-674C-A21B-A5966E42C82D}" sibTransId="{1EA86BAB-862C-4F40-82A9-6146CDEF736C}"/>
    <dgm:cxn modelId="{38733968-FD96-3146-ABD8-51F67EB5BC99}" type="presOf" srcId="{27B22590-4F21-AD49-965A-E71EC5152718}" destId="{C01477D3-CDF4-6949-8A88-D34DA651A551}" srcOrd="0" destOrd="0" presId="urn:microsoft.com/office/officeart/2005/8/layout/vList2"/>
    <dgm:cxn modelId="{987242FF-B958-9C41-95C9-1734215DF998}" srcId="{0D1C5106-2D1A-DD43-9C90-BB91655D93EB}" destId="{256F58AE-F05A-4D46-B27F-164F472B36A2}" srcOrd="3" destOrd="0" parTransId="{ED23B2A2-9763-764C-A7AD-A196C27CDDE2}" sibTransId="{F67BAA00-BF57-E04C-8D47-B32DC0BEE738}"/>
    <dgm:cxn modelId="{ABAC2AA4-1A1D-7C42-9E69-7D2F0A8A77E9}" type="presOf" srcId="{12EEDF88-5248-9C40-89A7-C3BFA6EB4521}" destId="{0593888A-9402-7A40-BBB5-60FEAF0C8F17}" srcOrd="0" destOrd="0" presId="urn:microsoft.com/office/officeart/2005/8/layout/vList2"/>
    <dgm:cxn modelId="{5043D200-DCB5-C84F-ACC1-D8D4B3765448}" type="presOf" srcId="{256F58AE-F05A-4D46-B27F-164F472B36A2}" destId="{A779E780-3D10-0140-A1C1-A724BF6D621F}" srcOrd="0" destOrd="0" presId="urn:microsoft.com/office/officeart/2005/8/layout/vList2"/>
    <dgm:cxn modelId="{B62787CB-0194-BB46-B2F6-34EC92DD41B6}" type="presOf" srcId="{0D1C5106-2D1A-DD43-9C90-BB91655D93EB}" destId="{2CE71312-8D0E-8D42-80FC-11E200B0276A}" srcOrd="0" destOrd="0" presId="urn:microsoft.com/office/officeart/2005/8/layout/vList2"/>
    <dgm:cxn modelId="{1F8E18D3-7B75-5D43-A209-022AD8A74669}" srcId="{0D1C5106-2D1A-DD43-9C90-BB91655D93EB}" destId="{27B22590-4F21-AD49-965A-E71EC5152718}" srcOrd="1" destOrd="0" parTransId="{C3809420-BDDD-7945-9492-BECE84B29FDD}" sibTransId="{BA6A7994-EEF7-EB4E-BD92-F0D75DDE00F9}"/>
    <dgm:cxn modelId="{6E091B36-2FC6-7547-A505-D6B1F6B0C5D8}" type="presParOf" srcId="{2CE71312-8D0E-8D42-80FC-11E200B0276A}" destId="{34418B3A-3591-C04F-921F-C058063FC7E9}" srcOrd="0" destOrd="0" presId="urn:microsoft.com/office/officeart/2005/8/layout/vList2"/>
    <dgm:cxn modelId="{3232CE9E-D3F0-0F42-A928-8A022155C276}" type="presParOf" srcId="{2CE71312-8D0E-8D42-80FC-11E200B0276A}" destId="{E8702F5F-DA11-5641-AB07-0C7791D30E9D}" srcOrd="1" destOrd="0" presId="urn:microsoft.com/office/officeart/2005/8/layout/vList2"/>
    <dgm:cxn modelId="{C1C4DBCC-EE32-EB41-B921-63B4098BD995}" type="presParOf" srcId="{2CE71312-8D0E-8D42-80FC-11E200B0276A}" destId="{C01477D3-CDF4-6949-8A88-D34DA651A551}" srcOrd="2" destOrd="0" presId="urn:microsoft.com/office/officeart/2005/8/layout/vList2"/>
    <dgm:cxn modelId="{07A67BBF-8EDD-574C-BDE7-B71C3C385BF8}" type="presParOf" srcId="{2CE71312-8D0E-8D42-80FC-11E200B0276A}" destId="{CA26F547-C957-7040-B9A8-D8EF001EFFE4}" srcOrd="3" destOrd="0" presId="urn:microsoft.com/office/officeart/2005/8/layout/vList2"/>
    <dgm:cxn modelId="{9A232296-DD73-E94A-A863-256FE0076ADC}" type="presParOf" srcId="{2CE71312-8D0E-8D42-80FC-11E200B0276A}" destId="{0593888A-9402-7A40-BBB5-60FEAF0C8F17}" srcOrd="4" destOrd="0" presId="urn:microsoft.com/office/officeart/2005/8/layout/vList2"/>
    <dgm:cxn modelId="{4EE5DFCD-9034-7945-8911-8098D506A8B6}" type="presParOf" srcId="{2CE71312-8D0E-8D42-80FC-11E200B0276A}" destId="{A184DC80-52F0-DC4D-B2DF-D1B6C73DD175}" srcOrd="5" destOrd="0" presId="urn:microsoft.com/office/officeart/2005/8/layout/vList2"/>
    <dgm:cxn modelId="{9DADECF7-6313-6248-BFCA-8AA49AD5A305}" type="presParOf" srcId="{2CE71312-8D0E-8D42-80FC-11E200B0276A}" destId="{A779E780-3D10-0140-A1C1-A724BF6D62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18B3A-3591-C04F-921F-C058063FC7E9}">
      <dsp:nvSpPr>
        <dsp:cNvPr id="0" name=""/>
        <dsp:cNvSpPr/>
      </dsp:nvSpPr>
      <dsp:spPr>
        <a:xfrm>
          <a:off x="0" y="63316"/>
          <a:ext cx="5038636" cy="10494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Prof. Dr. </a:t>
          </a:r>
          <a:r>
            <a:rPr lang="tr-TR" sz="2300" kern="1200" dirty="0" smtClean="0"/>
            <a:t>İbrahim KÜRTÜL</a:t>
          </a:r>
          <a:endParaRPr lang="tr-TR" sz="2300" kern="1200" dirty="0"/>
        </a:p>
        <a:p>
          <a:pPr lvl="0" algn="l" defTabSz="1022350">
            <a:lnSpc>
              <a:spcPct val="90000"/>
            </a:lnSpc>
            <a:spcBef>
              <a:spcPct val="0"/>
            </a:spcBef>
            <a:spcAft>
              <a:spcPct val="35000"/>
            </a:spcAft>
          </a:pPr>
          <a:r>
            <a:rPr lang="tr-TR" sz="2300" kern="1200" dirty="0"/>
            <a:t>Enstitü Müdürü </a:t>
          </a:r>
        </a:p>
      </dsp:txBody>
      <dsp:txXfrm>
        <a:off x="51232" y="114548"/>
        <a:ext cx="4936172" cy="947026"/>
      </dsp:txXfrm>
    </dsp:sp>
    <dsp:sp modelId="{C01477D3-CDF4-6949-8A88-D34DA651A551}">
      <dsp:nvSpPr>
        <dsp:cNvPr id="0" name=""/>
        <dsp:cNvSpPr/>
      </dsp:nvSpPr>
      <dsp:spPr>
        <a:xfrm>
          <a:off x="0" y="1179046"/>
          <a:ext cx="5038636" cy="1049490"/>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Doç. Dr. </a:t>
          </a:r>
          <a:r>
            <a:rPr lang="tr-TR" sz="2300" kern="1200" dirty="0" err="1" smtClean="0"/>
            <a:t>Cihagir</a:t>
          </a:r>
          <a:r>
            <a:rPr lang="tr-TR" sz="2300" kern="1200" dirty="0" smtClean="0"/>
            <a:t> KİRAZLI</a:t>
          </a:r>
          <a:endParaRPr lang="tr-TR" sz="2300" kern="1200" dirty="0"/>
        </a:p>
        <a:p>
          <a:pPr lvl="0" algn="l" defTabSz="1022350">
            <a:lnSpc>
              <a:spcPct val="90000"/>
            </a:lnSpc>
            <a:spcBef>
              <a:spcPct val="0"/>
            </a:spcBef>
            <a:spcAft>
              <a:spcPct val="35000"/>
            </a:spcAft>
          </a:pPr>
          <a:r>
            <a:rPr lang="tr-TR" sz="2300" kern="1200" dirty="0"/>
            <a:t>Enstitü Müdür Yardımcısı </a:t>
          </a:r>
        </a:p>
      </dsp:txBody>
      <dsp:txXfrm>
        <a:off x="51232" y="1230278"/>
        <a:ext cx="4936172" cy="947026"/>
      </dsp:txXfrm>
    </dsp:sp>
    <dsp:sp modelId="{0593888A-9402-7A40-BBB5-60FEAF0C8F17}">
      <dsp:nvSpPr>
        <dsp:cNvPr id="0" name=""/>
        <dsp:cNvSpPr/>
      </dsp:nvSpPr>
      <dsp:spPr>
        <a:xfrm>
          <a:off x="0" y="2294777"/>
          <a:ext cx="5038636" cy="1049490"/>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smtClean="0"/>
            <a:t>Dr. </a:t>
          </a:r>
          <a:r>
            <a:rPr lang="tr-TR" sz="2300" kern="1200" dirty="0" err="1" smtClean="0"/>
            <a:t>Öğr</a:t>
          </a:r>
          <a:r>
            <a:rPr lang="tr-TR" sz="2300" kern="1200" dirty="0" smtClean="0"/>
            <a:t>. Üyesi Hüseyin YAKAR</a:t>
          </a:r>
          <a:endParaRPr lang="tr-TR" sz="2300" kern="1200" dirty="0"/>
        </a:p>
        <a:p>
          <a:pPr lvl="0" algn="l" defTabSz="1022350">
            <a:lnSpc>
              <a:spcPct val="90000"/>
            </a:lnSpc>
            <a:spcBef>
              <a:spcPct val="0"/>
            </a:spcBef>
            <a:spcAft>
              <a:spcPct val="35000"/>
            </a:spcAft>
          </a:pPr>
          <a:r>
            <a:rPr lang="tr-TR" sz="2300" kern="1200" dirty="0"/>
            <a:t> Enstitü Müdür Yardımcısı </a:t>
          </a:r>
        </a:p>
      </dsp:txBody>
      <dsp:txXfrm>
        <a:off x="51232" y="2346009"/>
        <a:ext cx="4936172" cy="947026"/>
      </dsp:txXfrm>
    </dsp:sp>
    <dsp:sp modelId="{A779E780-3D10-0140-A1C1-A724BF6D621F}">
      <dsp:nvSpPr>
        <dsp:cNvPr id="0" name=""/>
        <dsp:cNvSpPr/>
      </dsp:nvSpPr>
      <dsp:spPr>
        <a:xfrm>
          <a:off x="0" y="3410507"/>
          <a:ext cx="5038636" cy="104949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Çiler GÜLEN </a:t>
          </a:r>
        </a:p>
        <a:p>
          <a:pPr lvl="0" algn="l" defTabSz="1022350">
            <a:lnSpc>
              <a:spcPct val="90000"/>
            </a:lnSpc>
            <a:spcBef>
              <a:spcPct val="0"/>
            </a:spcBef>
            <a:spcAft>
              <a:spcPct val="35000"/>
            </a:spcAft>
          </a:pPr>
          <a:r>
            <a:rPr lang="tr-TR" sz="2300" kern="1200" dirty="0"/>
            <a:t>Enstitü Sekreteri </a:t>
          </a:r>
        </a:p>
      </dsp:txBody>
      <dsp:txXfrm>
        <a:off x="51232" y="3461739"/>
        <a:ext cx="4936172" cy="9470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8422-A01C-FC4D-90C7-8F007FBE1033}" type="datetimeFigureOut">
              <a:rPr lang="tr-TR" smtClean="0"/>
              <a:t>25.10.2022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25292-957A-7743-867F-64D99DE6AC8C}" type="slidenum">
              <a:rPr lang="tr-TR" smtClean="0"/>
              <a:t>‹#›</a:t>
            </a:fld>
            <a:endParaRPr lang="tr-TR"/>
          </a:p>
        </p:txBody>
      </p:sp>
    </p:spTree>
    <p:extLst>
      <p:ext uri="{BB962C8B-B14F-4D97-AF65-F5344CB8AC3E}">
        <p14:creationId xmlns:p14="http://schemas.microsoft.com/office/powerpoint/2010/main" val="170572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E925292-957A-7743-867F-64D99DE6AC8C}" type="slidenum">
              <a:rPr lang="tr-TR" smtClean="0"/>
              <a:t>2</a:t>
            </a:fld>
            <a:endParaRPr lang="tr-TR"/>
          </a:p>
        </p:txBody>
      </p:sp>
    </p:spTree>
    <p:extLst>
      <p:ext uri="{BB962C8B-B14F-4D97-AF65-F5344CB8AC3E}">
        <p14:creationId xmlns:p14="http://schemas.microsoft.com/office/powerpoint/2010/main" val="182157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E925292-957A-7743-867F-64D99DE6AC8C}" type="slidenum">
              <a:rPr lang="tr-TR" smtClean="0"/>
              <a:t>11</a:t>
            </a:fld>
            <a:endParaRPr lang="tr-TR"/>
          </a:p>
        </p:txBody>
      </p:sp>
    </p:spTree>
    <p:extLst>
      <p:ext uri="{BB962C8B-B14F-4D97-AF65-F5344CB8AC3E}">
        <p14:creationId xmlns:p14="http://schemas.microsoft.com/office/powerpoint/2010/main" val="366529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8DDAC4-72A1-6D48-B1C7-641F95E0291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2A02DA-8E08-4B46-90A7-9F63E7057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D8056D7-DD5F-B940-80DB-F56586788699}"/>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5" name="Alt Bilgi Yer Tutucusu 4">
            <a:extLst>
              <a:ext uri="{FF2B5EF4-FFF2-40B4-BE49-F238E27FC236}">
                <a16:creationId xmlns:a16="http://schemas.microsoft.com/office/drawing/2014/main" id="{0ABD747A-EE7B-F44F-A235-C483BD9915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B9F5D8-04A6-9B43-AFB2-481439ECA9AA}"/>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203470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411DE1-8FFF-5946-992A-114A96CB1F1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D81B17F-E872-354B-A3EC-79F12F56CEC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865436-2B4F-EA4B-BF38-DD857A80A194}"/>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5" name="Alt Bilgi Yer Tutucusu 4">
            <a:extLst>
              <a:ext uri="{FF2B5EF4-FFF2-40B4-BE49-F238E27FC236}">
                <a16:creationId xmlns:a16="http://schemas.microsoft.com/office/drawing/2014/main" id="{92B4D886-3FD9-6746-B334-166758E364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5A107A-D212-F441-A3E2-A940F9E21E75}"/>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8257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D17C1FF-DE08-8146-856B-9F755E16ED9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98E5A60-373D-7842-A426-FAEFFA30FE7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1734FA-10AA-F042-A4F5-A91C828DF541}"/>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5" name="Alt Bilgi Yer Tutucusu 4">
            <a:extLst>
              <a:ext uri="{FF2B5EF4-FFF2-40B4-BE49-F238E27FC236}">
                <a16:creationId xmlns:a16="http://schemas.microsoft.com/office/drawing/2014/main" id="{695AB9FC-C671-9049-B234-136550D3CBF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579941-4F88-7F4E-873B-E09467FD4E13}"/>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377029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406D7A-3C57-FB46-8BB1-51770FDF42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CC58FE-2265-AC43-8E26-B2C7705BC2B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66E1DF-9861-3C49-B5C6-86273C213873}"/>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5" name="Alt Bilgi Yer Tutucusu 4">
            <a:extLst>
              <a:ext uri="{FF2B5EF4-FFF2-40B4-BE49-F238E27FC236}">
                <a16:creationId xmlns:a16="http://schemas.microsoft.com/office/drawing/2014/main" id="{20724CEF-15C6-4B42-AB9F-50CC4CDD27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A2A7D5-51E1-F249-B9B2-592F7F810F05}"/>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13474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76B723-39AD-AB4F-83F4-026F82A2DC6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E51DD74-F749-3647-B9B1-AD39CEEBC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DAA9771-9247-6F4F-B74C-AA9760EF2445}"/>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5" name="Alt Bilgi Yer Tutucusu 4">
            <a:extLst>
              <a:ext uri="{FF2B5EF4-FFF2-40B4-BE49-F238E27FC236}">
                <a16:creationId xmlns:a16="http://schemas.microsoft.com/office/drawing/2014/main" id="{52CFB97A-7355-2B47-8629-B5049E247A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394981-C4D4-C245-AD94-DC77C3608BF8}"/>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170005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71C424-4B46-DA45-97F7-F8D7F94BB2C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DDB2BA9-B8BD-3941-BB57-A1720BF7D3B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916C8C-9E44-CE41-96F2-BB570C9862F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0839F49-8AD3-484B-97C7-2FB3FEA36788}"/>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6" name="Alt Bilgi Yer Tutucusu 5">
            <a:extLst>
              <a:ext uri="{FF2B5EF4-FFF2-40B4-BE49-F238E27FC236}">
                <a16:creationId xmlns:a16="http://schemas.microsoft.com/office/drawing/2014/main" id="{E46DABC0-0795-C448-9E9F-253C77FA0E0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F96232-7FD0-254C-81B4-7F293D354E82}"/>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89007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75B6D1-72B3-0E4B-8B2D-C68295FE7C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6876DB6-56DF-5D49-84AD-AC23B26E9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5EEEA51-CF09-104B-B2F6-5C116A1E078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0F9023C-F86F-FA49-B717-F87DB4E98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0FCE6CF-1D45-0D4F-93B0-6C460362439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7DAE734-0C8E-B64D-8767-67CCFF05130B}"/>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8" name="Alt Bilgi Yer Tutucusu 7">
            <a:extLst>
              <a:ext uri="{FF2B5EF4-FFF2-40B4-BE49-F238E27FC236}">
                <a16:creationId xmlns:a16="http://schemas.microsoft.com/office/drawing/2014/main" id="{DF83162F-0A95-384E-AB02-2FA6CB3F2A6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4A42400-0120-5142-BE94-2E3D47973274}"/>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222606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6ED1FC-F9B1-0C49-BE02-D94B8AC55E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4956587-D968-0443-9CA5-FF94152D5C8D}"/>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4" name="Alt Bilgi Yer Tutucusu 3">
            <a:extLst>
              <a:ext uri="{FF2B5EF4-FFF2-40B4-BE49-F238E27FC236}">
                <a16:creationId xmlns:a16="http://schemas.microsoft.com/office/drawing/2014/main" id="{6919A344-C01D-0544-AB81-9C409D1FF71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8684735-199F-3B4C-87B3-3A433DE90154}"/>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15616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4678960-570C-F34E-8C0A-A972B34D36BD}"/>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3" name="Alt Bilgi Yer Tutucusu 2">
            <a:extLst>
              <a:ext uri="{FF2B5EF4-FFF2-40B4-BE49-F238E27FC236}">
                <a16:creationId xmlns:a16="http://schemas.microsoft.com/office/drawing/2014/main" id="{AC6A35D0-C23F-554A-8EC6-4D255798EEC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B0080-4665-2742-8AA5-28DC8C2D509F}"/>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218051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17AA82-328B-924E-B440-A29CC725FC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107B30B-D0FE-2646-AF13-D1A615F34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6D2C49A-DB7F-6F4F-91DA-E651727B7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D5ABB97-BEEB-FD4B-9F21-17B5FA205160}"/>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6" name="Alt Bilgi Yer Tutucusu 5">
            <a:extLst>
              <a:ext uri="{FF2B5EF4-FFF2-40B4-BE49-F238E27FC236}">
                <a16:creationId xmlns:a16="http://schemas.microsoft.com/office/drawing/2014/main" id="{3CB5CD7C-58DB-ED4E-BB49-1490B74DAA4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8EBF5E-F942-334D-A18A-FC17C9F98BA0}"/>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296299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944AB-C62A-5D48-8DD3-C980E3818A7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2A62E1D-0079-584C-A485-EC6734A15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D49B70-5F89-654E-8DC1-B762483D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C70198-0EF1-BB4D-9FC1-1D7B26B9C39D}"/>
              </a:ext>
            </a:extLst>
          </p:cNvPr>
          <p:cNvSpPr>
            <a:spLocks noGrp="1"/>
          </p:cNvSpPr>
          <p:nvPr>
            <p:ph type="dt" sz="half" idx="10"/>
          </p:nvPr>
        </p:nvSpPr>
        <p:spPr/>
        <p:txBody>
          <a:bodyPr/>
          <a:lstStyle/>
          <a:p>
            <a:fld id="{7C0A804B-57B5-4849-9E84-BF7846351938}" type="datetimeFigureOut">
              <a:rPr lang="tr-TR" smtClean="0"/>
              <a:t>25.10.2022</a:t>
            </a:fld>
            <a:endParaRPr lang="tr-TR"/>
          </a:p>
        </p:txBody>
      </p:sp>
      <p:sp>
        <p:nvSpPr>
          <p:cNvPr id="6" name="Alt Bilgi Yer Tutucusu 5">
            <a:extLst>
              <a:ext uri="{FF2B5EF4-FFF2-40B4-BE49-F238E27FC236}">
                <a16:creationId xmlns:a16="http://schemas.microsoft.com/office/drawing/2014/main" id="{9C6CB64A-0E9F-F646-91AF-A156E6D6968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725AC5A-78B3-E74E-A65F-6C5F7C40154D}"/>
              </a:ext>
            </a:extLst>
          </p:cNvPr>
          <p:cNvSpPr>
            <a:spLocks noGrp="1"/>
          </p:cNvSpPr>
          <p:nvPr>
            <p:ph type="sldNum" sz="quarter" idx="12"/>
          </p:nvPr>
        </p:nvSpPr>
        <p:spPr/>
        <p:txBody>
          <a:bodyPr/>
          <a:lstStyle/>
          <a:p>
            <a:fld id="{AD3283A8-199B-484F-A7FF-D171D939D5AB}" type="slidenum">
              <a:rPr lang="tr-TR" smtClean="0"/>
              <a:t>‹#›</a:t>
            </a:fld>
            <a:endParaRPr lang="tr-TR"/>
          </a:p>
        </p:txBody>
      </p:sp>
    </p:spTree>
    <p:extLst>
      <p:ext uri="{BB962C8B-B14F-4D97-AF65-F5344CB8AC3E}">
        <p14:creationId xmlns:p14="http://schemas.microsoft.com/office/powerpoint/2010/main" val="182801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946DB8A-D2F9-4C49-8B61-E2B524A3B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F9A30A8-5819-F04F-94F2-C8C119A1F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C04A1C1-9B44-0B4C-B060-FFA10AF6E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A804B-57B5-4849-9E84-BF7846351938}" type="datetimeFigureOut">
              <a:rPr lang="tr-TR" smtClean="0"/>
              <a:t>25.10.2022</a:t>
            </a:fld>
            <a:endParaRPr lang="tr-TR"/>
          </a:p>
        </p:txBody>
      </p:sp>
      <p:sp>
        <p:nvSpPr>
          <p:cNvPr id="5" name="Alt Bilgi Yer Tutucusu 4">
            <a:extLst>
              <a:ext uri="{FF2B5EF4-FFF2-40B4-BE49-F238E27FC236}">
                <a16:creationId xmlns:a16="http://schemas.microsoft.com/office/drawing/2014/main" id="{5E9003D0-171E-7043-A43F-85F45CA93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5CC65F2-27AF-3B4F-BB4F-7D3DA92F9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283A8-199B-484F-A7FF-D171D939D5AB}" type="slidenum">
              <a:rPr lang="tr-TR" smtClean="0"/>
              <a:t>‹#›</a:t>
            </a:fld>
            <a:endParaRPr lang="tr-TR"/>
          </a:p>
        </p:txBody>
      </p:sp>
    </p:spTree>
    <p:extLst>
      <p:ext uri="{BB962C8B-B14F-4D97-AF65-F5344CB8AC3E}">
        <p14:creationId xmlns:p14="http://schemas.microsoft.com/office/powerpoint/2010/main" val="68501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sansustu.ibu.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4D5B57-BDA5-AA46-BB2F-57D448F73FDA}"/>
              </a:ext>
            </a:extLst>
          </p:cNvPr>
          <p:cNvSpPr>
            <a:spLocks noGrp="1"/>
          </p:cNvSpPr>
          <p:nvPr>
            <p:ph type="ctrTitle"/>
          </p:nvPr>
        </p:nvSpPr>
        <p:spPr>
          <a:xfrm>
            <a:off x="1524000" y="2036763"/>
            <a:ext cx="9144000" cy="2387600"/>
          </a:xfrm>
        </p:spPr>
        <p:txBody>
          <a:bodyPr>
            <a:normAutofit fontScale="90000"/>
          </a:bodyPr>
          <a:lstStyle/>
          <a:p>
            <a:r>
              <a:rPr lang="tr-TR" b="1" dirty="0">
                <a:solidFill>
                  <a:srgbClr val="002060"/>
                </a:solidFill>
              </a:rPr>
              <a:t>LİSANSÜSTÜ EĞİTİM ENSTİTÜSÜ ORYANTASYON EĞİTİMİ </a:t>
            </a:r>
          </a:p>
        </p:txBody>
      </p:sp>
      <p:sp>
        <p:nvSpPr>
          <p:cNvPr id="3" name="Alt Başlık 2">
            <a:extLst>
              <a:ext uri="{FF2B5EF4-FFF2-40B4-BE49-F238E27FC236}">
                <a16:creationId xmlns:a16="http://schemas.microsoft.com/office/drawing/2014/main" id="{09A794AB-40E1-2B4F-812D-6FF21D3FDDC8}"/>
              </a:ext>
            </a:extLst>
          </p:cNvPr>
          <p:cNvSpPr>
            <a:spLocks noGrp="1"/>
          </p:cNvSpPr>
          <p:nvPr>
            <p:ph type="subTitle" idx="1"/>
          </p:nvPr>
        </p:nvSpPr>
        <p:spPr>
          <a:xfrm>
            <a:off x="1524000" y="4751664"/>
            <a:ext cx="9144000" cy="1655762"/>
          </a:xfrm>
        </p:spPr>
        <p:txBody>
          <a:bodyPr/>
          <a:lstStyle/>
          <a:p>
            <a:endParaRPr lang="tr-TR" dirty="0">
              <a:solidFill>
                <a:srgbClr val="002060"/>
              </a:solidFill>
            </a:endParaRPr>
          </a:p>
        </p:txBody>
      </p:sp>
      <p:pic>
        <p:nvPicPr>
          <p:cNvPr id="5" name="Resim 4">
            <a:extLst>
              <a:ext uri="{FF2B5EF4-FFF2-40B4-BE49-F238E27FC236}">
                <a16:creationId xmlns:a16="http://schemas.microsoft.com/office/drawing/2014/main" id="{7E6AB0AB-9855-5E4D-836F-26670A858121}"/>
              </a:ext>
            </a:extLst>
          </p:cNvPr>
          <p:cNvPicPr>
            <a:picLocks noChangeAspect="1"/>
          </p:cNvPicPr>
          <p:nvPr/>
        </p:nvPicPr>
        <p:blipFill>
          <a:blip r:embed="rId2"/>
          <a:stretch>
            <a:fillRect/>
          </a:stretch>
        </p:blipFill>
        <p:spPr>
          <a:xfrm>
            <a:off x="161229" y="119201"/>
            <a:ext cx="1835943" cy="1822173"/>
          </a:xfrm>
          <a:prstGeom prst="rect">
            <a:avLst/>
          </a:prstGeom>
        </p:spPr>
      </p:pic>
    </p:spTree>
    <p:extLst>
      <p:ext uri="{BB962C8B-B14F-4D97-AF65-F5344CB8AC3E}">
        <p14:creationId xmlns:p14="http://schemas.microsoft.com/office/powerpoint/2010/main" val="4255488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E0969-0D95-A348-9915-290B1C6BE67F}"/>
              </a:ext>
            </a:extLst>
          </p:cNvPr>
          <p:cNvSpPr>
            <a:spLocks noGrp="1"/>
          </p:cNvSpPr>
          <p:nvPr>
            <p:ph type="title"/>
          </p:nvPr>
        </p:nvSpPr>
        <p:spPr>
          <a:xfrm>
            <a:off x="838200" y="365126"/>
            <a:ext cx="10515600" cy="978766"/>
          </a:xfrm>
        </p:spPr>
        <p:txBody>
          <a:bodyPr/>
          <a:lstStyle/>
          <a:p>
            <a:pPr algn="ctr"/>
            <a:r>
              <a:rPr lang="tr-TR" dirty="0" smtClean="0"/>
              <a:t>FORMLAR</a:t>
            </a:r>
            <a:endParaRPr lang="tr-TR" dirty="0"/>
          </a:p>
        </p:txBody>
      </p:sp>
      <p:pic>
        <p:nvPicPr>
          <p:cNvPr id="4" name="İçerik Yer Tutucusu 3"/>
          <p:cNvPicPr>
            <a:picLocks noGrp="1" noChangeAspect="1"/>
          </p:cNvPicPr>
          <p:nvPr>
            <p:ph idx="1"/>
          </p:nvPr>
        </p:nvPicPr>
        <p:blipFill>
          <a:blip r:embed="rId2"/>
          <a:stretch>
            <a:fillRect/>
          </a:stretch>
        </p:blipFill>
        <p:spPr>
          <a:xfrm>
            <a:off x="1371601" y="1343892"/>
            <a:ext cx="9982200" cy="4833071"/>
          </a:xfrm>
          <a:prstGeom prst="rect">
            <a:avLst/>
          </a:prstGeom>
        </p:spPr>
      </p:pic>
    </p:spTree>
    <p:extLst>
      <p:ext uri="{BB962C8B-B14F-4D97-AF65-F5344CB8AC3E}">
        <p14:creationId xmlns:p14="http://schemas.microsoft.com/office/powerpoint/2010/main" val="429291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40EA01-CD9D-B94F-986B-A750E9918903}"/>
              </a:ext>
            </a:extLst>
          </p:cNvPr>
          <p:cNvSpPr/>
          <p:nvPr/>
        </p:nvSpPr>
        <p:spPr>
          <a:xfrm>
            <a:off x="410816" y="1073426"/>
            <a:ext cx="11370368" cy="1789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a:extLst>
              <a:ext uri="{FF2B5EF4-FFF2-40B4-BE49-F238E27FC236}">
                <a16:creationId xmlns:a16="http://schemas.microsoft.com/office/drawing/2014/main" id="{00FB9449-001F-DC40-ABEF-2FF162A07D3A}"/>
              </a:ext>
            </a:extLst>
          </p:cNvPr>
          <p:cNvSpPr>
            <a:spLocks noGrp="1"/>
          </p:cNvSpPr>
          <p:nvPr>
            <p:ph idx="1"/>
          </p:nvPr>
        </p:nvSpPr>
        <p:spPr>
          <a:xfrm>
            <a:off x="437318" y="1073426"/>
            <a:ext cx="11396869" cy="5300869"/>
          </a:xfrm>
        </p:spPr>
        <p:txBody>
          <a:bodyPr>
            <a:normAutofit/>
          </a:bodyPr>
          <a:lstStyle/>
          <a:p>
            <a:pPr marL="0" indent="0" algn="ctr">
              <a:lnSpc>
                <a:spcPct val="200000"/>
              </a:lnSpc>
              <a:spcBef>
                <a:spcPts val="0"/>
              </a:spcBef>
              <a:buNone/>
            </a:pPr>
            <a:r>
              <a:rPr lang="tr-TR" sz="3000" b="1" dirty="0"/>
              <a:t>TEZ DANIŞMAN ATAMA BAŞVURULARININ </a:t>
            </a:r>
          </a:p>
          <a:p>
            <a:pPr marL="0" indent="0" algn="ctr">
              <a:lnSpc>
                <a:spcPct val="200000"/>
              </a:lnSpc>
              <a:spcBef>
                <a:spcPts val="0"/>
              </a:spcBef>
              <a:buNone/>
            </a:pPr>
            <a:r>
              <a:rPr lang="tr-TR" sz="3000" b="1" u="sng" dirty="0">
                <a:solidFill>
                  <a:schemeClr val="bg1"/>
                </a:solidFill>
              </a:rPr>
              <a:t>1. DÖNEMİN SONUNA KADAR</a:t>
            </a:r>
            <a:r>
              <a:rPr lang="tr-TR" sz="3000" b="1" dirty="0">
                <a:solidFill>
                  <a:schemeClr val="bg1"/>
                </a:solidFill>
              </a:rPr>
              <a:t> </a:t>
            </a:r>
            <a:r>
              <a:rPr lang="tr-TR" sz="3000" b="1" dirty="0"/>
              <a:t>YAPILMASI GEREKMEKTEDİR. </a:t>
            </a:r>
          </a:p>
          <a:p>
            <a:pPr marL="0" indent="0" algn="ctr">
              <a:lnSpc>
                <a:spcPct val="200000"/>
              </a:lnSpc>
              <a:spcBef>
                <a:spcPts val="0"/>
              </a:spcBef>
              <a:buNone/>
            </a:pPr>
            <a:endParaRPr lang="tr-TR" sz="3000" b="1" dirty="0"/>
          </a:p>
          <a:p>
            <a:pPr marL="0" indent="0">
              <a:buNone/>
            </a:pPr>
            <a:endParaRPr lang="tr-TR" b="1" dirty="0">
              <a:solidFill>
                <a:srgbClr val="002060"/>
              </a:solidFill>
            </a:endParaRPr>
          </a:p>
          <a:p>
            <a:pPr marL="0" indent="0" algn="ctr">
              <a:lnSpc>
                <a:spcPct val="200000"/>
              </a:lnSpc>
              <a:buNone/>
            </a:pPr>
            <a:endParaRPr lang="tr-TR" sz="3000" b="1" dirty="0"/>
          </a:p>
          <a:p>
            <a:pPr marL="0" indent="0" algn="ctr">
              <a:lnSpc>
                <a:spcPct val="200000"/>
              </a:lnSpc>
              <a:buNone/>
            </a:pPr>
            <a:endParaRPr lang="tr-TR" sz="3000" b="1" dirty="0"/>
          </a:p>
          <a:p>
            <a:pPr marL="0" indent="0" algn="ctr">
              <a:lnSpc>
                <a:spcPct val="200000"/>
              </a:lnSpc>
              <a:buNone/>
            </a:pPr>
            <a:endParaRPr lang="tr-TR" sz="3000" b="1" dirty="0"/>
          </a:p>
        </p:txBody>
      </p:sp>
      <p:pic>
        <p:nvPicPr>
          <p:cNvPr id="9" name="Resim 8">
            <a:extLst>
              <a:ext uri="{FF2B5EF4-FFF2-40B4-BE49-F238E27FC236}">
                <a16:creationId xmlns:a16="http://schemas.microsoft.com/office/drawing/2014/main" id="{AFC46DEA-5F89-3C4B-B895-38AD8ED0190F}"/>
              </a:ext>
            </a:extLst>
          </p:cNvPr>
          <p:cNvPicPr>
            <a:picLocks noChangeAspect="1"/>
          </p:cNvPicPr>
          <p:nvPr/>
        </p:nvPicPr>
        <p:blipFill>
          <a:blip r:embed="rId3"/>
          <a:stretch>
            <a:fillRect/>
          </a:stretch>
        </p:blipFill>
        <p:spPr>
          <a:xfrm>
            <a:off x="4468958" y="2981907"/>
            <a:ext cx="3578160" cy="3578160"/>
          </a:xfrm>
          <a:prstGeom prst="rect">
            <a:avLst/>
          </a:prstGeom>
        </p:spPr>
      </p:pic>
    </p:spTree>
    <p:extLst>
      <p:ext uri="{BB962C8B-B14F-4D97-AF65-F5344CB8AC3E}">
        <p14:creationId xmlns:p14="http://schemas.microsoft.com/office/powerpoint/2010/main" val="7237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DAD165A-DC92-BB4A-BE35-0DF9E3827219}"/>
              </a:ext>
            </a:extLst>
          </p:cNvPr>
          <p:cNvSpPr/>
          <p:nvPr/>
        </p:nvSpPr>
        <p:spPr>
          <a:xfrm>
            <a:off x="437318" y="4174434"/>
            <a:ext cx="11370368" cy="19083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00FB9449-001F-DC40-ABEF-2FF162A07D3A}"/>
              </a:ext>
            </a:extLst>
          </p:cNvPr>
          <p:cNvSpPr>
            <a:spLocks noGrp="1"/>
          </p:cNvSpPr>
          <p:nvPr>
            <p:ph idx="1"/>
          </p:nvPr>
        </p:nvSpPr>
        <p:spPr>
          <a:xfrm>
            <a:off x="384314" y="775252"/>
            <a:ext cx="11396869" cy="5400261"/>
          </a:xfrm>
        </p:spPr>
        <p:txBody>
          <a:bodyPr>
            <a:normAutofit lnSpcReduction="10000"/>
          </a:bodyPr>
          <a:lstStyle/>
          <a:p>
            <a:pPr marL="0" indent="0">
              <a:buNone/>
            </a:pPr>
            <a:endParaRPr lang="tr-TR" b="1" dirty="0">
              <a:solidFill>
                <a:srgbClr val="002060"/>
              </a:solidFill>
            </a:endParaRPr>
          </a:p>
          <a:p>
            <a:pPr marL="0" indent="0">
              <a:buNone/>
            </a:pPr>
            <a:endParaRPr lang="tr-TR" b="1" dirty="0">
              <a:solidFill>
                <a:srgbClr val="002060"/>
              </a:solidFill>
            </a:endParaRPr>
          </a:p>
          <a:p>
            <a:pPr marL="0" indent="0">
              <a:buNone/>
            </a:pPr>
            <a:endParaRPr lang="tr-TR" b="1" dirty="0">
              <a:solidFill>
                <a:srgbClr val="002060"/>
              </a:solidFill>
            </a:endParaRPr>
          </a:p>
          <a:p>
            <a:pPr marL="0" indent="0">
              <a:buNone/>
            </a:pPr>
            <a:endParaRPr lang="tr-TR" b="1" dirty="0">
              <a:solidFill>
                <a:srgbClr val="002060"/>
              </a:solidFill>
            </a:endParaRPr>
          </a:p>
          <a:p>
            <a:pPr marL="0" indent="0">
              <a:buNone/>
            </a:pPr>
            <a:endParaRPr lang="tr-TR" b="1" dirty="0">
              <a:solidFill>
                <a:srgbClr val="002060"/>
              </a:solidFill>
            </a:endParaRPr>
          </a:p>
          <a:p>
            <a:pPr marL="0" indent="0">
              <a:buNone/>
            </a:pPr>
            <a:endParaRPr lang="tr-TR" b="1" dirty="0">
              <a:solidFill>
                <a:srgbClr val="002060"/>
              </a:solidFill>
            </a:endParaRPr>
          </a:p>
          <a:p>
            <a:pPr marL="0" indent="0">
              <a:buNone/>
            </a:pPr>
            <a:endParaRPr lang="tr-TR" b="1" dirty="0">
              <a:solidFill>
                <a:srgbClr val="002060"/>
              </a:solidFill>
            </a:endParaRPr>
          </a:p>
          <a:p>
            <a:pPr marL="0" indent="0" algn="ctr">
              <a:lnSpc>
                <a:spcPct val="200000"/>
              </a:lnSpc>
              <a:buNone/>
            </a:pPr>
            <a:r>
              <a:rPr lang="tr-TR" sz="3000" b="1" dirty="0"/>
              <a:t>TEZ KONUSU/ TEZ BAŞLIĞI BELİRLEME İŞLEMLERİNİN </a:t>
            </a:r>
          </a:p>
          <a:p>
            <a:pPr marL="0" indent="0" algn="ctr">
              <a:lnSpc>
                <a:spcPct val="200000"/>
              </a:lnSpc>
              <a:buNone/>
            </a:pPr>
            <a:r>
              <a:rPr lang="tr-TR" sz="3000" b="1" u="sng" dirty="0">
                <a:solidFill>
                  <a:schemeClr val="bg1"/>
                </a:solidFill>
              </a:rPr>
              <a:t>2. DÖNEMİN SONUNA KADAR</a:t>
            </a:r>
            <a:r>
              <a:rPr lang="tr-TR" sz="3000" b="1" dirty="0">
                <a:solidFill>
                  <a:schemeClr val="bg1"/>
                </a:solidFill>
              </a:rPr>
              <a:t> </a:t>
            </a:r>
            <a:r>
              <a:rPr lang="tr-TR" sz="3000" b="1" dirty="0"/>
              <a:t>YAPILMASI GEREKMEKTEDİR. </a:t>
            </a:r>
          </a:p>
          <a:p>
            <a:pPr marL="0" indent="0" algn="ctr">
              <a:lnSpc>
                <a:spcPct val="200000"/>
              </a:lnSpc>
              <a:buNone/>
            </a:pPr>
            <a:endParaRPr lang="tr-TR" sz="3000" b="1" dirty="0"/>
          </a:p>
          <a:p>
            <a:pPr marL="0" indent="0" algn="ctr">
              <a:lnSpc>
                <a:spcPct val="200000"/>
              </a:lnSpc>
              <a:buNone/>
            </a:pPr>
            <a:endParaRPr lang="tr-TR" sz="3000" b="1" dirty="0"/>
          </a:p>
          <a:p>
            <a:pPr marL="0" indent="0" algn="ctr">
              <a:lnSpc>
                <a:spcPct val="200000"/>
              </a:lnSpc>
              <a:buNone/>
            </a:pPr>
            <a:endParaRPr lang="tr-TR" sz="3000" b="1" dirty="0"/>
          </a:p>
        </p:txBody>
      </p:sp>
      <p:pic>
        <p:nvPicPr>
          <p:cNvPr id="6" name="Resim 5">
            <a:extLst>
              <a:ext uri="{FF2B5EF4-FFF2-40B4-BE49-F238E27FC236}">
                <a16:creationId xmlns:a16="http://schemas.microsoft.com/office/drawing/2014/main" id="{F04C541F-6B2C-414B-8645-AD7AF0DDFD78}"/>
              </a:ext>
            </a:extLst>
          </p:cNvPr>
          <p:cNvPicPr>
            <a:picLocks noChangeAspect="1"/>
          </p:cNvPicPr>
          <p:nvPr/>
        </p:nvPicPr>
        <p:blipFill>
          <a:blip r:embed="rId2"/>
          <a:stretch>
            <a:fillRect/>
          </a:stretch>
        </p:blipFill>
        <p:spPr>
          <a:xfrm>
            <a:off x="4459355" y="155711"/>
            <a:ext cx="3273289" cy="3273289"/>
          </a:xfrm>
          <a:prstGeom prst="rect">
            <a:avLst/>
          </a:prstGeom>
        </p:spPr>
      </p:pic>
    </p:spTree>
    <p:extLst>
      <p:ext uri="{BB962C8B-B14F-4D97-AF65-F5344CB8AC3E}">
        <p14:creationId xmlns:p14="http://schemas.microsoft.com/office/powerpoint/2010/main" val="75170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E471F6-A92A-AC4E-927F-C9DBB48B33D1}"/>
              </a:ext>
            </a:extLst>
          </p:cNvPr>
          <p:cNvSpPr>
            <a:spLocks noGrp="1"/>
          </p:cNvSpPr>
          <p:nvPr>
            <p:ph idx="1"/>
          </p:nvPr>
        </p:nvSpPr>
        <p:spPr>
          <a:xfrm>
            <a:off x="576468" y="352183"/>
            <a:ext cx="10515600" cy="1980199"/>
          </a:xfrm>
        </p:spPr>
        <p:style>
          <a:lnRef idx="2">
            <a:schemeClr val="accent4">
              <a:shade val="50000"/>
            </a:schemeClr>
          </a:lnRef>
          <a:fillRef idx="1">
            <a:schemeClr val="accent4"/>
          </a:fillRef>
          <a:effectRef idx="0">
            <a:schemeClr val="accent4"/>
          </a:effectRef>
          <a:fontRef idx="minor">
            <a:schemeClr val="lt1"/>
          </a:fontRef>
        </p:style>
        <p:txBody>
          <a:bodyPr/>
          <a:lstStyle/>
          <a:p>
            <a:pPr marL="0" indent="0" algn="ctr">
              <a:lnSpc>
                <a:spcPct val="200000"/>
              </a:lnSpc>
              <a:spcBef>
                <a:spcPts val="0"/>
              </a:spcBef>
              <a:buNone/>
            </a:pPr>
            <a:r>
              <a:rPr lang="tr-TR" b="1" dirty="0">
                <a:solidFill>
                  <a:schemeClr val="tx1"/>
                </a:solidFill>
              </a:rPr>
              <a:t>YÖNETMELİK VE AKADEMİK TAKVİMİ TAKİP ETMEK </a:t>
            </a:r>
          </a:p>
          <a:p>
            <a:pPr marL="0" indent="0" algn="ctr">
              <a:lnSpc>
                <a:spcPct val="200000"/>
              </a:lnSpc>
              <a:spcBef>
                <a:spcPts val="0"/>
              </a:spcBef>
              <a:buNone/>
            </a:pPr>
            <a:r>
              <a:rPr lang="tr-TR" b="1" u="sng" dirty="0">
                <a:solidFill>
                  <a:schemeClr val="tx1"/>
                </a:solidFill>
              </a:rPr>
              <a:t>ÖĞRENCİNİN </a:t>
            </a:r>
            <a:r>
              <a:rPr lang="tr-TR" b="1" dirty="0">
                <a:solidFill>
                  <a:schemeClr val="tx1"/>
                </a:solidFill>
              </a:rPr>
              <a:t>SORUMLULUĞUNDADIR. </a:t>
            </a:r>
          </a:p>
        </p:txBody>
      </p:sp>
      <p:pic>
        <p:nvPicPr>
          <p:cNvPr id="4" name="Resim 3">
            <a:extLst>
              <a:ext uri="{FF2B5EF4-FFF2-40B4-BE49-F238E27FC236}">
                <a16:creationId xmlns:a16="http://schemas.microsoft.com/office/drawing/2014/main" id="{0E1FCA1A-88B2-5742-B727-DD55D6619D8D}"/>
              </a:ext>
            </a:extLst>
          </p:cNvPr>
          <p:cNvPicPr>
            <a:picLocks noChangeAspect="1"/>
          </p:cNvPicPr>
          <p:nvPr/>
        </p:nvPicPr>
        <p:blipFill>
          <a:blip r:embed="rId2"/>
          <a:stretch>
            <a:fillRect/>
          </a:stretch>
        </p:blipFill>
        <p:spPr>
          <a:xfrm>
            <a:off x="4459355" y="2739885"/>
            <a:ext cx="3273289" cy="3273289"/>
          </a:xfrm>
          <a:prstGeom prst="rect">
            <a:avLst/>
          </a:prstGeom>
        </p:spPr>
      </p:pic>
    </p:spTree>
    <p:extLst>
      <p:ext uri="{BB962C8B-B14F-4D97-AF65-F5344CB8AC3E}">
        <p14:creationId xmlns:p14="http://schemas.microsoft.com/office/powerpoint/2010/main" val="136572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7B1826-E8E3-5940-B326-56A73586899E}"/>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8F8848B3-E5D1-6D44-A474-BA03C346083F}"/>
              </a:ext>
            </a:extLst>
          </p:cNvPr>
          <p:cNvPicPr>
            <a:picLocks noGrp="1" noChangeAspect="1"/>
          </p:cNvPicPr>
          <p:nvPr>
            <p:ph idx="1"/>
          </p:nvPr>
        </p:nvPicPr>
        <p:blipFill>
          <a:blip r:embed="rId2"/>
          <a:stretch>
            <a:fillRect/>
          </a:stretch>
        </p:blipFill>
        <p:spPr>
          <a:xfrm>
            <a:off x="646451" y="365125"/>
            <a:ext cx="10899097" cy="6127750"/>
          </a:xfrm>
        </p:spPr>
      </p:pic>
      <p:sp>
        <p:nvSpPr>
          <p:cNvPr id="3" name="Çerçeve 2">
            <a:extLst>
              <a:ext uri="{FF2B5EF4-FFF2-40B4-BE49-F238E27FC236}">
                <a16:creationId xmlns:a16="http://schemas.microsoft.com/office/drawing/2014/main" id="{136FBE1E-1A5C-F14C-980E-F022B989C312}"/>
              </a:ext>
            </a:extLst>
          </p:cNvPr>
          <p:cNvSpPr/>
          <p:nvPr/>
        </p:nvSpPr>
        <p:spPr>
          <a:xfrm>
            <a:off x="4777408" y="5446643"/>
            <a:ext cx="2637182" cy="1046232"/>
          </a:xfrm>
          <a:prstGeom prst="frame">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7" name="Aşağı Ok 6">
            <a:extLst>
              <a:ext uri="{FF2B5EF4-FFF2-40B4-BE49-F238E27FC236}">
                <a16:creationId xmlns:a16="http://schemas.microsoft.com/office/drawing/2014/main" id="{C968A739-5341-C945-8D6D-3D63319B75ED}"/>
              </a:ext>
            </a:extLst>
          </p:cNvPr>
          <p:cNvSpPr/>
          <p:nvPr/>
        </p:nvSpPr>
        <p:spPr>
          <a:xfrm>
            <a:off x="5592416" y="3906792"/>
            <a:ext cx="1007166" cy="1325563"/>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160311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6C511D-48B4-674D-B8A1-3D0CB7D8A07E}"/>
              </a:ext>
            </a:extLst>
          </p:cNvPr>
          <p:cNvSpPr>
            <a:spLocks noGrp="1"/>
          </p:cNvSpPr>
          <p:nvPr>
            <p:ph type="title"/>
          </p:nvPr>
        </p:nvSpPr>
        <p:spPr/>
        <p:txBody>
          <a:bodyPr/>
          <a:lstStyle/>
          <a:p>
            <a:endParaRPr lang="tr-TR"/>
          </a:p>
        </p:txBody>
      </p:sp>
      <p:pic>
        <p:nvPicPr>
          <p:cNvPr id="5" name="İçerik Yer Tutucusu 4" descr="metin içeren bir resim&#10;&#10;Açıklama otomatik olarak oluşturuldu">
            <a:extLst>
              <a:ext uri="{FF2B5EF4-FFF2-40B4-BE49-F238E27FC236}">
                <a16:creationId xmlns:a16="http://schemas.microsoft.com/office/drawing/2014/main" id="{604B4C1B-EBAF-FA49-BDAC-1B58ECB1572E}"/>
              </a:ext>
            </a:extLst>
          </p:cNvPr>
          <p:cNvPicPr>
            <a:picLocks noGrp="1" noChangeAspect="1"/>
          </p:cNvPicPr>
          <p:nvPr>
            <p:ph idx="1"/>
          </p:nvPr>
        </p:nvPicPr>
        <p:blipFill>
          <a:blip r:embed="rId2"/>
          <a:stretch>
            <a:fillRect/>
          </a:stretch>
        </p:blipFill>
        <p:spPr>
          <a:xfrm>
            <a:off x="601895" y="365125"/>
            <a:ext cx="10751905" cy="6044995"/>
          </a:xfrm>
        </p:spPr>
      </p:pic>
    </p:spTree>
    <p:extLst>
      <p:ext uri="{BB962C8B-B14F-4D97-AF65-F5344CB8AC3E}">
        <p14:creationId xmlns:p14="http://schemas.microsoft.com/office/powerpoint/2010/main" val="26521106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1E5CC252-8259-3049-AA5A-3B5D7C93C4A0}"/>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b="1" dirty="0" err="1">
                <a:solidFill>
                  <a:srgbClr val="7030A0"/>
                </a:solidFill>
              </a:rPr>
              <a:t>Sağlıklı</a:t>
            </a:r>
            <a:r>
              <a:rPr lang="en-US" b="1" dirty="0">
                <a:solidFill>
                  <a:srgbClr val="7030A0"/>
                </a:solidFill>
              </a:rPr>
              <a:t> </a:t>
            </a:r>
            <a:r>
              <a:rPr lang="en-US" b="1" dirty="0" err="1">
                <a:solidFill>
                  <a:srgbClr val="7030A0"/>
                </a:solidFill>
              </a:rPr>
              <a:t>ve</a:t>
            </a:r>
            <a:r>
              <a:rPr lang="en-US" b="1" dirty="0">
                <a:solidFill>
                  <a:srgbClr val="7030A0"/>
                </a:solidFill>
              </a:rPr>
              <a:t> </a:t>
            </a:r>
            <a:r>
              <a:rPr lang="en-US" b="1" dirty="0" err="1">
                <a:solidFill>
                  <a:srgbClr val="7030A0"/>
                </a:solidFill>
              </a:rPr>
              <a:t>İyi</a:t>
            </a:r>
            <a:r>
              <a:rPr lang="en-US" b="1" dirty="0">
                <a:solidFill>
                  <a:srgbClr val="7030A0"/>
                </a:solidFill>
              </a:rPr>
              <a:t> Bir </a:t>
            </a:r>
            <a:r>
              <a:rPr lang="en-US" b="1" dirty="0" err="1">
                <a:solidFill>
                  <a:srgbClr val="7030A0"/>
                </a:solidFill>
              </a:rPr>
              <a:t>Dönem</a:t>
            </a:r>
            <a:r>
              <a:rPr lang="en-US" b="1" dirty="0">
                <a:solidFill>
                  <a:srgbClr val="7030A0"/>
                </a:solidFill>
              </a:rPr>
              <a:t> </a:t>
            </a:r>
            <a:r>
              <a:rPr lang="en-US" b="1" dirty="0" err="1">
                <a:solidFill>
                  <a:srgbClr val="7030A0"/>
                </a:solidFill>
              </a:rPr>
              <a:t>Dileriz</a:t>
            </a:r>
            <a:r>
              <a:rPr lang="en-US" b="1" dirty="0">
                <a:solidFill>
                  <a:srgbClr val="7030A0"/>
                </a:solidFill>
              </a:rPr>
              <a:t>.</a:t>
            </a:r>
          </a:p>
        </p:txBody>
      </p:sp>
      <p:sp>
        <p:nvSpPr>
          <p:cNvPr id="5" name="Metin Yer Tutucusu 4">
            <a:extLst>
              <a:ext uri="{FF2B5EF4-FFF2-40B4-BE49-F238E27FC236}">
                <a16:creationId xmlns:a16="http://schemas.microsoft.com/office/drawing/2014/main" id="{EF502097-C11A-0241-85CD-BA5C2A55C63F}"/>
              </a:ext>
            </a:extLst>
          </p:cNvPr>
          <p:cNvSpPr>
            <a:spLocks noGrp="1"/>
          </p:cNvSpPr>
          <p:nvPr>
            <p:ph type="body" idx="1"/>
          </p:nvPr>
        </p:nvSpPr>
        <p:spPr>
          <a:xfrm>
            <a:off x="6194715" y="3836197"/>
            <a:ext cx="5334931" cy="2189214"/>
          </a:xfrm>
        </p:spPr>
        <p:txBody>
          <a:bodyPr vert="horz" lIns="91440" tIns="45720" rIns="91440" bIns="45720" rtlCol="0">
            <a:norm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1" name="Resim 10">
            <a:extLst>
              <a:ext uri="{FF2B5EF4-FFF2-40B4-BE49-F238E27FC236}">
                <a16:creationId xmlns:a16="http://schemas.microsoft.com/office/drawing/2014/main" id="{553AA360-5B24-6045-99E8-1AFB5914C75D}"/>
              </a:ext>
            </a:extLst>
          </p:cNvPr>
          <p:cNvPicPr>
            <a:picLocks noChangeAspect="1"/>
          </p:cNvPicPr>
          <p:nvPr/>
        </p:nvPicPr>
        <p:blipFill rotWithShape="1">
          <a:blip r:embed="rId2"/>
          <a:srcRect r="747"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5" name="Freeform: Shape 44">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1313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BC1798-6717-794D-9EE6-44881AC3DB75}"/>
              </a:ext>
            </a:extLst>
          </p:cNvPr>
          <p:cNvSpPr>
            <a:spLocks noGrp="1"/>
          </p:cNvSpPr>
          <p:nvPr>
            <p:ph type="title"/>
          </p:nvPr>
        </p:nvSpPr>
        <p:spPr>
          <a:xfrm>
            <a:off x="589560" y="856180"/>
            <a:ext cx="4560584" cy="1128068"/>
          </a:xfrm>
        </p:spPr>
        <p:txBody>
          <a:bodyPr anchor="ctr">
            <a:normAutofit/>
          </a:bodyPr>
          <a:lstStyle/>
          <a:p>
            <a:r>
              <a:rPr lang="tr-TR" sz="4000" b="1"/>
              <a:t>Enstitü Yönetimi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8CC4130C-7AA7-324E-9DC5-3E0686C2C22D}"/>
              </a:ext>
            </a:extLst>
          </p:cNvPr>
          <p:cNvGraphicFramePr>
            <a:graphicFrameLocks noGrp="1"/>
          </p:cNvGraphicFramePr>
          <p:nvPr>
            <p:ph idx="1"/>
            <p:extLst>
              <p:ext uri="{D42A27DB-BD31-4B8C-83A1-F6EECF244321}">
                <p14:modId xmlns:p14="http://schemas.microsoft.com/office/powerpoint/2010/main" val="826349992"/>
              </p:ext>
            </p:extLst>
          </p:nvPr>
        </p:nvGraphicFramePr>
        <p:xfrm>
          <a:off x="355197" y="2224323"/>
          <a:ext cx="5038636" cy="4523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 name="Resim 40">
            <a:extLst>
              <a:ext uri="{FF2B5EF4-FFF2-40B4-BE49-F238E27FC236}">
                <a16:creationId xmlns:a16="http://schemas.microsoft.com/office/drawing/2014/main" id="{6C48543B-5BF5-9142-AC22-00C86027A0E1}"/>
              </a:ext>
            </a:extLst>
          </p:cNvPr>
          <p:cNvPicPr>
            <a:picLocks noChangeAspect="1"/>
          </p:cNvPicPr>
          <p:nvPr/>
        </p:nvPicPr>
        <p:blipFill>
          <a:blip r:embed="rId8"/>
          <a:stretch>
            <a:fillRect/>
          </a:stretch>
        </p:blipFill>
        <p:spPr>
          <a:xfrm>
            <a:off x="6078349" y="945367"/>
            <a:ext cx="5021099" cy="4983439"/>
          </a:xfrm>
          <a:prstGeom prst="rect">
            <a:avLst/>
          </a:prstGeom>
        </p:spPr>
      </p:pic>
    </p:spTree>
    <p:extLst>
      <p:ext uri="{BB962C8B-B14F-4D97-AF65-F5344CB8AC3E}">
        <p14:creationId xmlns:p14="http://schemas.microsoft.com/office/powerpoint/2010/main" val="21316532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D2663-417F-4648-B6AB-2E4ED4D1AD41}"/>
              </a:ext>
            </a:extLst>
          </p:cNvPr>
          <p:cNvSpPr>
            <a:spLocks noGrp="1"/>
          </p:cNvSpPr>
          <p:nvPr>
            <p:ph type="title"/>
          </p:nvPr>
        </p:nvSpPr>
        <p:spPr/>
        <p:txBody>
          <a:bodyPr/>
          <a:lstStyle/>
          <a:p>
            <a:pPr algn="ctr"/>
            <a:r>
              <a:rPr lang="tr-TR" b="1" dirty="0">
                <a:solidFill>
                  <a:srgbClr val="7030A0"/>
                </a:solidFill>
              </a:rPr>
              <a:t>ENSTİTÜ KURULUŞU </a:t>
            </a:r>
          </a:p>
        </p:txBody>
      </p:sp>
      <p:sp>
        <p:nvSpPr>
          <p:cNvPr id="3" name="İçerik Yer Tutucusu 2">
            <a:extLst>
              <a:ext uri="{FF2B5EF4-FFF2-40B4-BE49-F238E27FC236}">
                <a16:creationId xmlns:a16="http://schemas.microsoft.com/office/drawing/2014/main" id="{4A1A4D72-4BAE-F446-9D1D-6640C520A051}"/>
              </a:ext>
            </a:extLst>
          </p:cNvPr>
          <p:cNvSpPr>
            <a:spLocks noGrp="1"/>
          </p:cNvSpPr>
          <p:nvPr>
            <p:ph idx="1"/>
          </p:nvPr>
        </p:nvSpPr>
        <p:spPr>
          <a:xfrm>
            <a:off x="838200" y="1825625"/>
            <a:ext cx="10515600" cy="3541505"/>
          </a:xfrm>
        </p:spPr>
        <p:style>
          <a:lnRef idx="2">
            <a:schemeClr val="accent2"/>
          </a:lnRef>
          <a:fillRef idx="1">
            <a:schemeClr val="lt1"/>
          </a:fillRef>
          <a:effectRef idx="0">
            <a:schemeClr val="accent2"/>
          </a:effectRef>
          <a:fontRef idx="minor">
            <a:schemeClr val="dk1"/>
          </a:fontRef>
        </p:style>
        <p:txBody>
          <a:bodyPr>
            <a:normAutofit/>
          </a:bodyPr>
          <a:lstStyle/>
          <a:p>
            <a:pPr algn="just"/>
            <a:r>
              <a:rPr lang="tr-TR" b="1" dirty="0">
                <a:solidFill>
                  <a:srgbClr val="FF0000"/>
                </a:solidFill>
              </a:rPr>
              <a:t>04.03.2020 tarihinde</a:t>
            </a:r>
            <a:r>
              <a:rPr lang="tr-TR" b="1" dirty="0">
                <a:solidFill>
                  <a:srgbClr val="002060"/>
                </a:solidFill>
              </a:rPr>
              <a:t> </a:t>
            </a:r>
            <a:r>
              <a:rPr lang="tr-TR" dirty="0">
                <a:solidFill>
                  <a:srgbClr val="002060"/>
                </a:solidFill>
              </a:rPr>
              <a:t>yayımlanan ve 2222 sayılı Cumhurbaşkanlığı Kararnamesi ile; Üniversitemizde daha önceden faaliyet gösteren Fen Bilimleri, Sosyal Bilimler, Eğitim Bilimleri ve Sağlık Bilimleri Enstitüleri kapatılmış ve alan ayrımı olmaksızın </a:t>
            </a:r>
            <a:r>
              <a:rPr lang="tr-TR" b="1" dirty="0">
                <a:solidFill>
                  <a:srgbClr val="FF0000"/>
                </a:solidFill>
              </a:rPr>
              <a:t>“Lisansüstü Eğitim Enstitüsü”</a:t>
            </a:r>
            <a:r>
              <a:rPr lang="tr-TR" dirty="0">
                <a:solidFill>
                  <a:srgbClr val="002060"/>
                </a:solidFill>
              </a:rPr>
              <a:t> açılmıştır. </a:t>
            </a:r>
          </a:p>
          <a:p>
            <a:pPr algn="just"/>
            <a:r>
              <a:rPr lang="tr-TR" dirty="0">
                <a:solidFill>
                  <a:srgbClr val="002060"/>
                </a:solidFill>
              </a:rPr>
              <a:t>Hali hazırda Enstitümüzde </a:t>
            </a:r>
            <a:r>
              <a:rPr lang="tr-TR" b="1" dirty="0" smtClean="0">
                <a:solidFill>
                  <a:srgbClr val="FF0000"/>
                </a:solidFill>
              </a:rPr>
              <a:t>64 </a:t>
            </a:r>
            <a:r>
              <a:rPr lang="tr-TR" b="1" dirty="0">
                <a:solidFill>
                  <a:srgbClr val="FF0000"/>
                </a:solidFill>
              </a:rPr>
              <a:t>Anabilim Dalı </a:t>
            </a:r>
            <a:r>
              <a:rPr lang="tr-TR" dirty="0">
                <a:solidFill>
                  <a:srgbClr val="002060"/>
                </a:solidFill>
              </a:rPr>
              <a:t>Başkanlığınca doktora programı, tezli yüksek lisans programı, tezsiz yüksek lisans programı yürütülmektedir.</a:t>
            </a:r>
          </a:p>
          <a:p>
            <a:endParaRPr lang="tr-TR" dirty="0"/>
          </a:p>
        </p:txBody>
      </p:sp>
      <p:pic>
        <p:nvPicPr>
          <p:cNvPr id="4" name="Resim 3">
            <a:extLst>
              <a:ext uri="{FF2B5EF4-FFF2-40B4-BE49-F238E27FC236}">
                <a16:creationId xmlns:a16="http://schemas.microsoft.com/office/drawing/2014/main" id="{D3CF04C1-00F2-874F-AC18-650A8A6A1E3E}"/>
              </a:ext>
            </a:extLst>
          </p:cNvPr>
          <p:cNvPicPr>
            <a:picLocks noChangeAspect="1"/>
          </p:cNvPicPr>
          <p:nvPr/>
        </p:nvPicPr>
        <p:blipFill>
          <a:blip r:embed="rId2"/>
          <a:stretch>
            <a:fillRect/>
          </a:stretch>
        </p:blipFill>
        <p:spPr>
          <a:xfrm>
            <a:off x="290720" y="230188"/>
            <a:ext cx="1094960" cy="1086747"/>
          </a:xfrm>
          <a:prstGeom prst="rect">
            <a:avLst/>
          </a:prstGeom>
        </p:spPr>
      </p:pic>
    </p:spTree>
    <p:extLst>
      <p:ext uri="{BB962C8B-B14F-4D97-AF65-F5344CB8AC3E}">
        <p14:creationId xmlns:p14="http://schemas.microsoft.com/office/powerpoint/2010/main" val="3242768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35">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37">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C879C59-9F59-D14B-83D0-C7A05916B61E}"/>
              </a:ext>
            </a:extLst>
          </p:cNvPr>
          <p:cNvSpPr>
            <a:spLocks noGrp="1"/>
          </p:cNvSpPr>
          <p:nvPr>
            <p:ph type="title"/>
          </p:nvPr>
        </p:nvSpPr>
        <p:spPr>
          <a:xfrm>
            <a:off x="686834" y="1153572"/>
            <a:ext cx="3200400" cy="4461163"/>
          </a:xfrm>
        </p:spPr>
        <p:txBody>
          <a:bodyPr>
            <a:normAutofit/>
          </a:bodyPr>
          <a:lstStyle/>
          <a:p>
            <a:r>
              <a:rPr lang="tr-TR" b="1">
                <a:solidFill>
                  <a:srgbClr val="FFFFFF"/>
                </a:solidFill>
              </a:rPr>
              <a:t>MİSYON</a:t>
            </a:r>
          </a:p>
        </p:txBody>
      </p:sp>
      <p:sp>
        <p:nvSpPr>
          <p:cNvPr id="56" name="Arc 39">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0151326-1F79-B84C-9B63-408166A68184}"/>
              </a:ext>
            </a:extLst>
          </p:cNvPr>
          <p:cNvSpPr>
            <a:spLocks noGrp="1"/>
          </p:cNvSpPr>
          <p:nvPr>
            <p:ph idx="1"/>
          </p:nvPr>
        </p:nvSpPr>
        <p:spPr>
          <a:xfrm>
            <a:off x="4447308" y="591344"/>
            <a:ext cx="6906491" cy="5585619"/>
          </a:xfrm>
        </p:spPr>
        <p:style>
          <a:lnRef idx="2">
            <a:schemeClr val="accent2"/>
          </a:lnRef>
          <a:fillRef idx="1">
            <a:schemeClr val="lt1"/>
          </a:fillRef>
          <a:effectRef idx="0">
            <a:schemeClr val="accent2"/>
          </a:effectRef>
          <a:fontRef idx="minor">
            <a:schemeClr val="dk1"/>
          </a:fontRef>
        </p:style>
        <p:txBody>
          <a:bodyPr anchor="ctr">
            <a:normAutofit/>
          </a:bodyPr>
          <a:lstStyle/>
          <a:p>
            <a:pPr marL="0" lvl="0" indent="0" algn="just">
              <a:lnSpc>
                <a:spcPct val="150000"/>
              </a:lnSpc>
              <a:spcBef>
                <a:spcPts val="0"/>
              </a:spcBef>
              <a:spcAft>
                <a:spcPts val="800"/>
              </a:spcAft>
              <a:buNone/>
              <a:tabLst>
                <a:tab pos="3568700" algn="l"/>
              </a:tabLst>
            </a:pPr>
            <a:r>
              <a:rPr lang="tr-TR" sz="25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Mevcut bilimsel veriler ışığında, uluslararası düzeyde, disiplinler arası programları teşvik ederek, bünyesinde yürütülmekte olan lisansüstü programların eğitim, öğretim ve araştırma süreçlerini koordine etmek ve yetkin bilim insanı ve uzman yetiştirmektir. </a:t>
            </a:r>
            <a:endParaRPr lang="tr-TR" sz="2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1800" dirty="0"/>
          </a:p>
          <a:p>
            <a:pPr marL="0" indent="0">
              <a:buNone/>
            </a:pPr>
            <a:endParaRPr lang="tr-TR" sz="1800" dirty="0"/>
          </a:p>
        </p:txBody>
      </p:sp>
    </p:spTree>
    <p:extLst>
      <p:ext uri="{BB962C8B-B14F-4D97-AF65-F5344CB8AC3E}">
        <p14:creationId xmlns:p14="http://schemas.microsoft.com/office/powerpoint/2010/main" val="327028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2FEB64-6EEA-4759-B4A4-BD2C1E660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E4765E-AEC2-8E41-BC47-1EF8BF393AEA}"/>
              </a:ext>
            </a:extLst>
          </p:cNvPr>
          <p:cNvSpPr>
            <a:spLocks noGrp="1"/>
          </p:cNvSpPr>
          <p:nvPr>
            <p:ph type="title"/>
          </p:nvPr>
        </p:nvSpPr>
        <p:spPr>
          <a:xfrm>
            <a:off x="1936159" y="1035981"/>
            <a:ext cx="2196813" cy="4064628"/>
          </a:xfrm>
        </p:spPr>
        <p:txBody>
          <a:bodyPr>
            <a:normAutofit/>
          </a:bodyPr>
          <a:lstStyle/>
          <a:p>
            <a:r>
              <a:rPr lang="tr-TR" b="1" dirty="0">
                <a:solidFill>
                  <a:srgbClr val="FFFFFF"/>
                </a:solidFill>
              </a:rPr>
              <a:t>VİZYON</a:t>
            </a:r>
          </a:p>
        </p:txBody>
      </p:sp>
      <p:sp>
        <p:nvSpPr>
          <p:cNvPr id="33" name="Freeform: Shape 32">
            <a:extLst>
              <a:ext uri="{FF2B5EF4-FFF2-40B4-BE49-F238E27FC236}">
                <a16:creationId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823571FA-D303-354D-9AC0-FEB4E69CA911}"/>
              </a:ext>
            </a:extLst>
          </p:cNvPr>
          <p:cNvSpPr>
            <a:spLocks noGrp="1"/>
          </p:cNvSpPr>
          <p:nvPr>
            <p:ph idx="1"/>
          </p:nvPr>
        </p:nvSpPr>
        <p:spPr>
          <a:xfrm>
            <a:off x="5538907" y="1132028"/>
            <a:ext cx="6441516" cy="4162601"/>
          </a:xfrm>
        </p:spPr>
        <p:style>
          <a:lnRef idx="2">
            <a:schemeClr val="accent2"/>
          </a:lnRef>
          <a:fillRef idx="1">
            <a:schemeClr val="lt1"/>
          </a:fillRef>
          <a:effectRef idx="0">
            <a:schemeClr val="accent2"/>
          </a:effectRef>
          <a:fontRef idx="minor">
            <a:schemeClr val="dk1"/>
          </a:fontRef>
        </p:style>
        <p:txBody>
          <a:bodyPr anchor="t">
            <a:normAutofit/>
          </a:bodyPr>
          <a:lstStyle/>
          <a:p>
            <a:pPr marL="0" lvl="0" indent="0" algn="just">
              <a:lnSpc>
                <a:spcPct val="150000"/>
              </a:lnSpc>
              <a:spcBef>
                <a:spcPts val="0"/>
              </a:spcBef>
              <a:spcAft>
                <a:spcPts val="800"/>
              </a:spcAft>
              <a:buNone/>
              <a:tabLst>
                <a:tab pos="3568700" algn="l"/>
              </a:tabLst>
            </a:pPr>
            <a:r>
              <a:rPr lang="tr-TR" sz="25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Mevcut programlarının kalitesi ve güçlü akademik kadrosu ile lisansüstü eğitim almak için ulusal ve uluslararası düzeyde tercih edilen, paydaşlarıyla güçlü bağlar kuran, alanlarında üstün nitelikli bilim insanı ve uzman yetiştiren, güvenilir ve saygın bir enstitü olmaktır.</a:t>
            </a:r>
            <a:endParaRPr lang="tr-TR" sz="2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p>
        </p:txBody>
      </p:sp>
      <p:sp>
        <p:nvSpPr>
          <p:cNvPr id="39" name="Freeform: Shape 38">
            <a:extLst>
              <a:ext uri="{FF2B5EF4-FFF2-40B4-BE49-F238E27FC236}">
                <a16:creationId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000358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15CB2C-8C7B-FA42-B4E3-961AB5FFD308}"/>
              </a:ext>
            </a:extLst>
          </p:cNvPr>
          <p:cNvSpPr>
            <a:spLocks noGrp="1"/>
          </p:cNvSpPr>
          <p:nvPr>
            <p:ph type="title"/>
          </p:nvPr>
        </p:nvSpPr>
        <p:spPr>
          <a:xfrm>
            <a:off x="838200" y="0"/>
            <a:ext cx="10846904" cy="1325563"/>
          </a:xfrm>
        </p:spPr>
        <p:txBody>
          <a:bodyPr/>
          <a:lstStyle/>
          <a:p>
            <a:pPr algn="ctr"/>
            <a:r>
              <a:rPr lang="tr-TR" dirty="0">
                <a:hlinkClick r:id="rId2"/>
              </a:rPr>
              <a:t>http://lisansustu.ibu.edu.tr</a:t>
            </a:r>
            <a:endParaRPr lang="tr-TR" dirty="0"/>
          </a:p>
        </p:txBody>
      </p:sp>
      <p:pic>
        <p:nvPicPr>
          <p:cNvPr id="5" name="İçerik Yer Tutucusu 4">
            <a:extLst>
              <a:ext uri="{FF2B5EF4-FFF2-40B4-BE49-F238E27FC236}">
                <a16:creationId xmlns:a16="http://schemas.microsoft.com/office/drawing/2014/main" id="{E085BD59-4588-424C-9793-3B5197A1AB7A}"/>
              </a:ext>
            </a:extLst>
          </p:cNvPr>
          <p:cNvPicPr>
            <a:picLocks noGrp="1" noChangeAspect="1"/>
          </p:cNvPicPr>
          <p:nvPr>
            <p:ph idx="1"/>
          </p:nvPr>
        </p:nvPicPr>
        <p:blipFill rotWithShape="1">
          <a:blip r:embed="rId3"/>
          <a:srcRect t="8114" b="6177"/>
          <a:stretch/>
        </p:blipFill>
        <p:spPr>
          <a:xfrm>
            <a:off x="327066" y="1179443"/>
            <a:ext cx="11783954" cy="5678557"/>
          </a:xfrm>
        </p:spPr>
      </p:pic>
    </p:spTree>
    <p:extLst>
      <p:ext uri="{BB962C8B-B14F-4D97-AF65-F5344CB8AC3E}">
        <p14:creationId xmlns:p14="http://schemas.microsoft.com/office/powerpoint/2010/main" val="4059312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0C2926-172E-1542-BB33-BD5B1BC7835A}"/>
              </a:ext>
            </a:extLst>
          </p:cNvPr>
          <p:cNvSpPr>
            <a:spLocks noGrp="1"/>
          </p:cNvSpPr>
          <p:nvPr>
            <p:ph type="title"/>
          </p:nvPr>
        </p:nvSpPr>
        <p:spPr>
          <a:xfrm>
            <a:off x="838200" y="32907"/>
            <a:ext cx="10515600" cy="1325563"/>
          </a:xfrm>
        </p:spPr>
        <p:txBody>
          <a:bodyPr/>
          <a:lstStyle/>
          <a:p>
            <a:pPr algn="ctr"/>
            <a:r>
              <a:rPr lang="tr-TR" b="1" dirty="0">
                <a:solidFill>
                  <a:srgbClr val="7030A0"/>
                </a:solidFill>
              </a:rPr>
              <a:t>MEVZUAT</a:t>
            </a:r>
          </a:p>
        </p:txBody>
      </p:sp>
      <p:pic>
        <p:nvPicPr>
          <p:cNvPr id="4" name="İçerik Yer Tutucusu 3"/>
          <p:cNvPicPr>
            <a:picLocks noGrp="1" noChangeAspect="1"/>
          </p:cNvPicPr>
          <p:nvPr>
            <p:ph idx="1"/>
          </p:nvPr>
        </p:nvPicPr>
        <p:blipFill>
          <a:blip r:embed="rId2"/>
          <a:stretch>
            <a:fillRect/>
          </a:stretch>
        </p:blipFill>
        <p:spPr>
          <a:xfrm>
            <a:off x="838201" y="1066800"/>
            <a:ext cx="11229108" cy="5569527"/>
          </a:xfrm>
          <a:prstGeom prst="rect">
            <a:avLst/>
          </a:prstGeom>
        </p:spPr>
      </p:pic>
    </p:spTree>
    <p:extLst>
      <p:ext uri="{BB962C8B-B14F-4D97-AF65-F5344CB8AC3E}">
        <p14:creationId xmlns:p14="http://schemas.microsoft.com/office/powerpoint/2010/main" val="2810306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776A8-AD57-7442-B05B-7B66278CE05A}"/>
              </a:ext>
            </a:extLst>
          </p:cNvPr>
          <p:cNvSpPr>
            <a:spLocks noGrp="1"/>
          </p:cNvSpPr>
          <p:nvPr>
            <p:ph type="title"/>
          </p:nvPr>
        </p:nvSpPr>
        <p:spPr>
          <a:xfrm>
            <a:off x="838200" y="10767"/>
            <a:ext cx="10515600" cy="1325563"/>
          </a:xfrm>
        </p:spPr>
        <p:txBody>
          <a:bodyPr/>
          <a:lstStyle/>
          <a:p>
            <a:pPr algn="ctr"/>
            <a:r>
              <a:rPr lang="tr-TR" b="1" dirty="0">
                <a:solidFill>
                  <a:srgbClr val="7030A0"/>
                </a:solidFill>
              </a:rPr>
              <a:t>ONLINE İŞLEMLER </a:t>
            </a:r>
          </a:p>
        </p:txBody>
      </p:sp>
      <p:pic>
        <p:nvPicPr>
          <p:cNvPr id="4" name="İçerik Yer Tutucusu 3"/>
          <p:cNvPicPr>
            <a:picLocks noGrp="1" noChangeAspect="1"/>
          </p:cNvPicPr>
          <p:nvPr>
            <p:ph idx="1"/>
          </p:nvPr>
        </p:nvPicPr>
        <p:blipFill>
          <a:blip r:embed="rId2"/>
          <a:stretch>
            <a:fillRect/>
          </a:stretch>
        </p:blipFill>
        <p:spPr>
          <a:xfrm>
            <a:off x="955964" y="955964"/>
            <a:ext cx="10529453" cy="5220999"/>
          </a:xfrm>
          <a:prstGeom prst="rect">
            <a:avLst/>
          </a:prstGeom>
        </p:spPr>
      </p:pic>
    </p:spTree>
    <p:extLst>
      <p:ext uri="{BB962C8B-B14F-4D97-AF65-F5344CB8AC3E}">
        <p14:creationId xmlns:p14="http://schemas.microsoft.com/office/powerpoint/2010/main" val="1071482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C0B813-FE01-F241-BD61-70DFAFA57DAF}"/>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6E90505A-C213-DA48-9D55-6F45A2128C46}"/>
              </a:ext>
            </a:extLst>
          </p:cNvPr>
          <p:cNvPicPr>
            <a:picLocks noGrp="1" noChangeAspect="1"/>
          </p:cNvPicPr>
          <p:nvPr>
            <p:ph idx="1"/>
          </p:nvPr>
        </p:nvPicPr>
        <p:blipFill rotWithShape="1">
          <a:blip r:embed="rId2"/>
          <a:srcRect t="6164"/>
          <a:stretch/>
        </p:blipFill>
        <p:spPr>
          <a:xfrm>
            <a:off x="0" y="365125"/>
            <a:ext cx="12099235" cy="6383190"/>
          </a:xfrm>
        </p:spPr>
      </p:pic>
    </p:spTree>
    <p:extLst>
      <p:ext uri="{BB962C8B-B14F-4D97-AF65-F5344CB8AC3E}">
        <p14:creationId xmlns:p14="http://schemas.microsoft.com/office/powerpoint/2010/main" val="21772113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TotalTime>
  <Words>230</Words>
  <Application>Microsoft Office PowerPoint</Application>
  <PresentationFormat>Geniş ekran</PresentationFormat>
  <Paragraphs>41</Paragraphs>
  <Slides>16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Times New Roman</vt:lpstr>
      <vt:lpstr>Office Teması</vt:lpstr>
      <vt:lpstr>LİSANSÜSTÜ EĞİTİM ENSTİTÜSÜ ORYANTASYON EĞİTİMİ </vt:lpstr>
      <vt:lpstr>Enstitü Yönetimi </vt:lpstr>
      <vt:lpstr>ENSTİTÜ KURULUŞU </vt:lpstr>
      <vt:lpstr>MİSYON</vt:lpstr>
      <vt:lpstr>VİZYON</vt:lpstr>
      <vt:lpstr>http://lisansustu.ibu.edu.tr</vt:lpstr>
      <vt:lpstr>MEVZUAT</vt:lpstr>
      <vt:lpstr>ONLINE İŞLEMLER </vt:lpstr>
      <vt:lpstr>PowerPoint Sunusu</vt:lpstr>
      <vt:lpstr>FORMLAR</vt:lpstr>
      <vt:lpstr>PowerPoint Sunusu</vt:lpstr>
      <vt:lpstr>PowerPoint Sunusu</vt:lpstr>
      <vt:lpstr>PowerPoint Sunusu</vt:lpstr>
      <vt:lpstr>PowerPoint Sunusu</vt:lpstr>
      <vt:lpstr>PowerPoint Sunusu</vt:lpstr>
      <vt:lpstr>Sağlıklı ve İyi Bir Dönem Dileriz.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Nuriye Özengin</dc:creator>
  <cp:lastModifiedBy>pc</cp:lastModifiedBy>
  <cp:revision>23</cp:revision>
  <dcterms:created xsi:type="dcterms:W3CDTF">2021-10-14T19:58:45Z</dcterms:created>
  <dcterms:modified xsi:type="dcterms:W3CDTF">2022-10-25T18:26:58Z</dcterms:modified>
</cp:coreProperties>
</file>